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64" r:id="rId4"/>
    <p:sldId id="258" r:id="rId5"/>
    <p:sldId id="265" r:id="rId6"/>
    <p:sldId id="259" r:id="rId7"/>
    <p:sldId id="260" r:id="rId8"/>
    <p:sldId id="263" r:id="rId9"/>
    <p:sldId id="261" r:id="rId10"/>
    <p:sldId id="266" r:id="rId11"/>
    <p:sldId id="269"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FFFF"/>
    <a:srgbClr val="00F3FF"/>
    <a:srgbClr val="26D3F6"/>
    <a:srgbClr val="E73C07"/>
    <a:srgbClr val="FF5A3F"/>
    <a:srgbClr val="FF5050"/>
    <a:srgbClr val="FB5E33"/>
    <a:srgbClr val="9933FF"/>
    <a:srgbClr val="FB939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05" autoAdjust="0"/>
  </p:normalViewPr>
  <p:slideViewPr>
    <p:cSldViewPr>
      <p:cViewPr varScale="1">
        <p:scale>
          <a:sx n="95" d="100"/>
          <a:sy n="95" d="100"/>
        </p:scale>
        <p:origin x="-44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F2C5DA-27B3-479A-8C64-775EA65EDB6F}" type="datetimeFigureOut">
              <a:rPr lang="en-US" smtClean="0"/>
              <a:pPr/>
              <a:t>3/25/2010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A8C43B-6B73-40C2-872A-776AAC22DE4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Finished ***   Edited ***</a:t>
            </a:r>
            <a:endParaRPr lang="en-US" dirty="0"/>
          </a:p>
        </p:txBody>
      </p:sp>
      <p:sp>
        <p:nvSpPr>
          <p:cNvPr id="4" name="Slide Number Placeholder 3"/>
          <p:cNvSpPr>
            <a:spLocks noGrp="1"/>
          </p:cNvSpPr>
          <p:nvPr>
            <p:ph type="sldNum" sz="quarter" idx="10"/>
          </p:nvPr>
        </p:nvSpPr>
        <p:spPr/>
        <p:txBody>
          <a:bodyPr/>
          <a:lstStyle/>
          <a:p>
            <a:fld id="{02A8C43B-6B73-40C2-872A-776AAC22DE49}"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Finished</a:t>
            </a:r>
            <a:r>
              <a:rPr lang="en-US" baseline="0" dirty="0" smtClean="0"/>
              <a:t>   ***   Edited             </a:t>
            </a:r>
            <a:endParaRPr lang="en-US" dirty="0"/>
          </a:p>
        </p:txBody>
      </p:sp>
      <p:sp>
        <p:nvSpPr>
          <p:cNvPr id="4" name="Slide Number Placeholder 3"/>
          <p:cNvSpPr>
            <a:spLocks noGrp="1"/>
          </p:cNvSpPr>
          <p:nvPr>
            <p:ph type="sldNum" sz="quarter" idx="10"/>
          </p:nvPr>
        </p:nvSpPr>
        <p:spPr/>
        <p:txBody>
          <a:bodyPr/>
          <a:lstStyle/>
          <a:p>
            <a:fld id="{02A8C43B-6B73-40C2-872A-776AAC22DE49}"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2A8C43B-6B73-40C2-872A-776AAC22DE49}"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Finished *** </a:t>
            </a:r>
            <a:r>
              <a:rPr lang="en-US" baseline="0" dirty="0" smtClean="0"/>
              <a:t>Edited</a:t>
            </a:r>
            <a:endParaRPr lang="en-US" dirty="0" smtClean="0"/>
          </a:p>
        </p:txBody>
      </p:sp>
      <p:sp>
        <p:nvSpPr>
          <p:cNvPr id="4" name="Slide Number Placeholder 3"/>
          <p:cNvSpPr>
            <a:spLocks noGrp="1"/>
          </p:cNvSpPr>
          <p:nvPr>
            <p:ph type="sldNum" sz="quarter" idx="10"/>
          </p:nvPr>
        </p:nvSpPr>
        <p:spPr/>
        <p:txBody>
          <a:bodyPr/>
          <a:lstStyle/>
          <a:p>
            <a:fld id="{02A8C43B-6B73-40C2-872A-776AAC22DE49}" type="slidenum">
              <a:rPr lang="en-US" smtClean="0"/>
              <a:pPr/>
              <a:t>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AC97E86-BBED-414D-8B9B-AEE621A396F8}" type="datetimeFigureOut">
              <a:rPr lang="en-US" smtClean="0"/>
              <a:pPr/>
              <a:t>3/25/2010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CDF1D41-E238-4210-8665-C397DAD143B8}"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C97E86-BBED-414D-8B9B-AEE621A396F8}" type="datetimeFigureOut">
              <a:rPr lang="en-US" smtClean="0"/>
              <a:pPr/>
              <a:t>3/25/2010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CDF1D41-E238-4210-8665-C397DAD143B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C97E86-BBED-414D-8B9B-AEE621A396F8}" type="datetimeFigureOut">
              <a:rPr lang="en-US" smtClean="0"/>
              <a:pPr/>
              <a:t>3/25/2010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CDF1D41-E238-4210-8665-C397DAD143B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C97E86-BBED-414D-8B9B-AEE621A396F8}" type="datetimeFigureOut">
              <a:rPr lang="en-US" smtClean="0"/>
              <a:pPr/>
              <a:t>3/25/2010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CDF1D41-E238-4210-8665-C397DAD143B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C97E86-BBED-414D-8B9B-AEE621A396F8}" type="datetimeFigureOut">
              <a:rPr lang="en-US" smtClean="0"/>
              <a:pPr/>
              <a:t>3/25/2010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CDF1D41-E238-4210-8665-C397DAD143B8}"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AC97E86-BBED-414D-8B9B-AEE621A396F8}" type="datetimeFigureOut">
              <a:rPr lang="en-US" smtClean="0"/>
              <a:pPr/>
              <a:t>3/25/2010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CDF1D41-E238-4210-8665-C397DAD143B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AC97E86-BBED-414D-8B9B-AEE621A396F8}" type="datetimeFigureOut">
              <a:rPr lang="en-US" smtClean="0"/>
              <a:pPr/>
              <a:t>3/25/2010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CDF1D41-E238-4210-8665-C397DAD143B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AC97E86-BBED-414D-8B9B-AEE621A396F8}" type="datetimeFigureOut">
              <a:rPr lang="en-US" smtClean="0"/>
              <a:pPr/>
              <a:t>3/25/2010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CDF1D41-E238-4210-8665-C397DAD143B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C97E86-BBED-414D-8B9B-AEE621A396F8}" type="datetimeFigureOut">
              <a:rPr lang="en-US" smtClean="0"/>
              <a:pPr/>
              <a:t>3/25/2010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CDF1D41-E238-4210-8665-C397DAD143B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C97E86-BBED-414D-8B9B-AEE621A396F8}" type="datetimeFigureOut">
              <a:rPr lang="en-US" smtClean="0"/>
              <a:pPr/>
              <a:t>3/25/2010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CDF1D41-E238-4210-8665-C397DAD143B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C97E86-BBED-414D-8B9B-AEE621A396F8}" type="datetimeFigureOut">
              <a:rPr lang="en-US" smtClean="0"/>
              <a:pPr/>
              <a:t>3/25/2010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CDF1D41-E238-4210-8665-C397DAD143B8}"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C97E86-BBED-414D-8B9B-AEE621A396F8}" type="datetimeFigureOut">
              <a:rPr lang="en-US" smtClean="0"/>
              <a:pPr/>
              <a:t>3/25/2010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DF1D41-E238-4210-8665-C397DAD143B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notesSlide" Target="../notesSlides/notesSlide1.xml"/><Relationship Id="rId7" Type="http://schemas.openxmlformats.org/officeDocument/2006/relationships/image" Target="../media/image4.jpeg"/><Relationship Id="rId2" Type="http://schemas.openxmlformats.org/officeDocument/2006/relationships/slideLayout" Target="../slideLayouts/slideLayout1.xml"/><Relationship Id="rId1" Type="http://schemas.openxmlformats.org/officeDocument/2006/relationships/audio" Target="../media/audio1.wav"/><Relationship Id="rId6" Type="http://schemas.openxmlformats.org/officeDocument/2006/relationships/image" Target="../media/image3.jpeg"/><Relationship Id="rId5" Type="http://schemas.openxmlformats.org/officeDocument/2006/relationships/image" Target="../media/image2.jpeg"/><Relationship Id="rId10" Type="http://schemas.openxmlformats.org/officeDocument/2006/relationships/image" Target="../media/image7.png"/><Relationship Id="rId4" Type="http://schemas.openxmlformats.org/officeDocument/2006/relationships/image" Target="../media/image1.jpeg"/><Relationship Id="rId9" Type="http://schemas.openxmlformats.org/officeDocument/2006/relationships/image" Target="../media/image6.gif"/></Relationships>
</file>

<file path=ppt/slides/_rels/slide10.xml.rels><?xml version="1.0" encoding="UTF-8" standalone="yes"?>
<Relationships xmlns="http://schemas.openxmlformats.org/package/2006/relationships"><Relationship Id="rId3" Type="http://schemas.openxmlformats.org/officeDocument/2006/relationships/hyperlink" Target="http://images.google.com.au/imgres?imgurl=http://www.andaman.org/BOOK/originals/Weber-Toba/pinatubo.jpg&amp;imgrefurl=http://www.andaman.org/BOOK/originals/Weber-Toba/textr.htm&amp;usg=__FczdaglOCCUq2tu6soHqrgtayac=&amp;h=677&amp;w=800&amp;sz=150&amp;hl=en&amp;start=5&amp;um=1&amp;itbs=1&amp;tbnid=JRgjH83FmixQ7M:&amp;tbnh=121&amp;tbnw=143&amp;prev=/images?q=Toba&amp;um=1&amp;hl=en&amp;rls=com.microsoft:en-us&amp;rlz=1I7ADFA_en&amp;tbs=isch:1" TargetMode="External"/><Relationship Id="rId7" Type="http://schemas.openxmlformats.org/officeDocument/2006/relationships/image" Target="../media/image45.jpeg"/><Relationship Id="rId2" Type="http://schemas.openxmlformats.org/officeDocument/2006/relationships/slideLayout" Target="../slideLayouts/slideLayout7.xml"/><Relationship Id="rId1" Type="http://schemas.openxmlformats.org/officeDocument/2006/relationships/audio" Target="../media/audio2.wav"/><Relationship Id="rId6" Type="http://schemas.openxmlformats.org/officeDocument/2006/relationships/hyperlink" Target="http://images.google.com.au/imgres?imgurl=http://blog.ratestogo.com/wp-content/uploads/2008/05/worst5.jpg&amp;imgrefurl=http://blog.ratestogo.com/worst-natural-disaster-zones-in-the-world/&amp;usg=__Qf3XiodouRvUNpUjz3OBPSrUhek=&amp;h=333&amp;w=500&amp;sz=113&amp;hl=en&amp;start=6&amp;um=1&amp;itbs=1&amp;tbnid=BbZqgeAe555ptM:&amp;tbnh=87&amp;tbnw=130&amp;prev=/images?q=lake+toba+eruption&amp;um=1&amp;hl=en&amp;rls=com.microsoft:en-us&amp;rlz=1I7ADFA_en&amp;tbs=isch:1" TargetMode="External"/><Relationship Id="rId5" Type="http://schemas.openxmlformats.org/officeDocument/2006/relationships/image" Target="../media/image44.png"/><Relationship Id="rId4" Type="http://schemas.openxmlformats.org/officeDocument/2006/relationships/image" Target="../media/image43.jpeg"/></Relationships>
</file>

<file path=ppt/slides/_rels/slide1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slideLayout" Target="../slideLayouts/slideLayout7.xml"/><Relationship Id="rId1" Type="http://schemas.openxmlformats.org/officeDocument/2006/relationships/audio" Target="file:///C:\Users\Miriam\AppData\Local\Microsoft\Windows\Temporary%20Internet%20Files\Content.IE5\IY9CHQF0\MSSN00436_0000%5b1%5d.mid"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50.gif"/><Relationship Id="rId3" Type="http://schemas.openxmlformats.org/officeDocument/2006/relationships/hyperlink" Target="http://www.bbc.co.uk/history/ancient/romans/pompeii_rediscovery_01.shtml#top" TargetMode="External"/><Relationship Id="rId7" Type="http://schemas.openxmlformats.org/officeDocument/2006/relationships/image" Target="../media/image49.gif"/><Relationship Id="rId2" Type="http://schemas.openxmlformats.org/officeDocument/2006/relationships/slideLayout" Target="../slideLayouts/slideLayout7.xml"/><Relationship Id="rId1" Type="http://schemas.openxmlformats.org/officeDocument/2006/relationships/audio" Target="file:///C:\Users\Miriam\AppData\Local\Microsoft\Windows\Temporary%20Internet%20Files\Content.IE5\4OKANTYF\MSj04416890000%5b1%5d.wav" TargetMode="External"/><Relationship Id="rId6" Type="http://schemas.openxmlformats.org/officeDocument/2006/relationships/image" Target="../media/image48.gif"/><Relationship Id="rId5" Type="http://schemas.openxmlformats.org/officeDocument/2006/relationships/image" Target="../media/image47.gif"/><Relationship Id="rId10" Type="http://schemas.openxmlformats.org/officeDocument/2006/relationships/image" Target="../media/image52.gif"/><Relationship Id="rId4" Type="http://schemas.openxmlformats.org/officeDocument/2006/relationships/hyperlink" Target="http://www.volcanolive.com/krakatau.html" TargetMode="External"/><Relationship Id="rId9" Type="http://schemas.openxmlformats.org/officeDocument/2006/relationships/image" Target="../media/image51.png"/></Relationships>
</file>

<file path=ppt/slides/_rels/slide13.xml.rels><?xml version="1.0" encoding="UTF-8" standalone="yes"?>
<Relationships xmlns="http://schemas.openxmlformats.org/package/2006/relationships"><Relationship Id="rId13" Type="http://schemas.openxmlformats.org/officeDocument/2006/relationships/image" Target="../media/image57.jpeg"/><Relationship Id="rId18" Type="http://schemas.openxmlformats.org/officeDocument/2006/relationships/hyperlink" Target="http://images.google.com.au/imgres?imgurl=http://www.catravelservices.com/management/tours/pictures/Tour-ArenalVolcano.jpg&amp;imgrefurl=http://www.catravelservices.com/tours/index.php?namevar=zone&amp;var=San%20Jose&amp;usg=__C55OD-WDPbUOyfrshGylh1p4oes=&amp;h=364&amp;w=383&amp;sz=15&amp;hl=en&amp;start=16&amp;um=1&amp;itbs=1&amp;tbnid=HoPzU-8qI-MgGM:&amp;tbnh=117&amp;tbnw=123&amp;prev=/images?q=volcanoes&amp;um=1&amp;hl=en&amp;rls=com.microsoft:en-us&amp;rlz=1I7ADFA_en&amp;tbs=isch:1" TargetMode="External"/><Relationship Id="rId26" Type="http://schemas.openxmlformats.org/officeDocument/2006/relationships/hyperlink" Target="http://images.google.com.au/imgres?imgurl=http://farm1.static.flickr.com/80/244371804_e85cef28fc_b.jpg&amp;imgrefurl=http://thebigfoto.com/volcano&amp;usg=__P1g1oMOBgXweLrSG-uGPMOo2xdQ=&amp;h=768&amp;w=1024&amp;sz=428&amp;hl=en&amp;start=50&amp;um=1&amp;itbs=1&amp;tbnid=OKStVI5LIKY6HM:&amp;tbnh=113&amp;tbnw=150&amp;prev=/images?q=volcanoes&amp;start=36&amp;um=1&amp;hl=en&amp;sa=N&amp;rls=com.microsoft:en-us&amp;rlz=1I7ADFA_en&amp;ndsp=18&amp;tbs=isch:1" TargetMode="External"/><Relationship Id="rId39" Type="http://schemas.openxmlformats.org/officeDocument/2006/relationships/image" Target="../media/image69.jpeg"/><Relationship Id="rId3" Type="http://schemas.openxmlformats.org/officeDocument/2006/relationships/slideLayout" Target="../slideLayouts/slideLayout7.xml"/><Relationship Id="rId21" Type="http://schemas.openxmlformats.org/officeDocument/2006/relationships/image" Target="../media/image60.jpeg"/><Relationship Id="rId34" Type="http://schemas.openxmlformats.org/officeDocument/2006/relationships/hyperlink" Target="http://images.google.com.au/imgres?imgurl=http://www.kidsgeo.com/images/volcano.jpg&amp;imgrefurl=http://www.kidsgeo.com/geology-for-kids/0051-eruption-types.php&amp;usg=__W_jUhUtUTF8Aaa7as3Ah6XlqWqk=&amp;h=318&amp;w=400&amp;sz=24&amp;hl=en&amp;start=87&amp;um=1&amp;itbs=1&amp;tbnid=5y2ffcX226lnDM:&amp;tbnh=99&amp;tbnw=124&amp;prev=/images?q=volcanoes&amp;start=72&amp;um=1&amp;hl=en&amp;sa=N&amp;rls=com.microsoft:en-us&amp;rlz=1I7ADFA_en&amp;ndsp=18&amp;tbs=isch:1" TargetMode="External"/><Relationship Id="rId42" Type="http://schemas.openxmlformats.org/officeDocument/2006/relationships/hyperlink" Target="http://images.google.com.au/imgres?imgurl=http://cgz.e2bn.net/e2bn/leas/c99/schools/cgz/accounts/staff/rchambers/GeoBytes%20GCSE%20Blog%20Resources/Images/Plate%20Tectonics/Plate%20Tectonics/MtRainier.jpg&amp;imgrefurl=http://geobytesgcse.blogspot.com/2007/01/volcanoes.html&amp;usg=__hVb1XWuG3c5EUR3-E2VwZ_oCevg=&amp;h=401&amp;w=600&amp;sz=73&amp;hl=en&amp;start=108&amp;um=1&amp;itbs=1&amp;tbnid=Gh3Ksm0DVETo6M:&amp;tbnh=90&amp;tbnw=135&amp;prev=/images?q=volcanoes&amp;start=90&amp;um=1&amp;hl=en&amp;sa=N&amp;rls=com.microsoft:en-us&amp;rlz=1I7ADFA_en&amp;ndsp=18&amp;tbs=isch:1" TargetMode="External"/><Relationship Id="rId47" Type="http://schemas.openxmlformats.org/officeDocument/2006/relationships/image" Target="../media/image73.jpeg"/><Relationship Id="rId50" Type="http://schemas.openxmlformats.org/officeDocument/2006/relationships/hyperlink" Target="http://dir.coolclips.com/Nature/Natural_Disaster/Volcanoes/Volcanoes_wb031627.html" TargetMode="External"/><Relationship Id="rId7" Type="http://schemas.openxmlformats.org/officeDocument/2006/relationships/image" Target="../media/image55.jpeg"/><Relationship Id="rId12" Type="http://schemas.openxmlformats.org/officeDocument/2006/relationships/hyperlink" Target="http://images.google.com.au/imgres?imgurl=http://itodyaso.files.wordpress.com/2009/07/volcano.jpg&amp;imgrefurl=http://itodyaso.wordpress.com/2009/07/07/discernmentalist-volcano-spews-lava-ash-dozens-evacuated/&amp;usg=__BQbKym5FjUpfgsc9ButKn488r3w=&amp;h=433&amp;w=340&amp;sz=141&amp;hl=en&amp;start=7&amp;um=1&amp;itbs=1&amp;tbnid=YJ63sP3sLSQG5M:&amp;tbnh=126&amp;tbnw=99&amp;prev=/images?q=volcanoes&amp;um=1&amp;hl=en&amp;rls=com.microsoft:en-us&amp;rlz=1I7ADFA_en&amp;tbs=isch:1" TargetMode="External"/><Relationship Id="rId17" Type="http://schemas.openxmlformats.org/officeDocument/2006/relationships/image" Target="../media/image3.jpeg"/><Relationship Id="rId25" Type="http://schemas.openxmlformats.org/officeDocument/2006/relationships/image" Target="../media/image62.jpeg"/><Relationship Id="rId33" Type="http://schemas.openxmlformats.org/officeDocument/2006/relationships/image" Target="../media/image66.jpeg"/><Relationship Id="rId38" Type="http://schemas.openxmlformats.org/officeDocument/2006/relationships/hyperlink" Target="http://images.google.com.au/imgres?imgurl=http://images.stanzapub.com/readers/scienceray/2008/07/07/208269_2.jpg&amp;imgrefurl=http://scienceray.com/earth-sciences/geology/amazing-volcanoes/&amp;usg=__k2bEm21tLmX0-zkLA9eFmr3GIc4=&amp;h=406&amp;w=454&amp;sz=24&amp;hl=en&amp;start=100&amp;um=1&amp;itbs=1&amp;tbnid=GmgQ2BcELlAy5M:&amp;tbnh=114&amp;tbnw=128&amp;prev=/images?q=volcanoes&amp;start=90&amp;um=1&amp;hl=en&amp;sa=N&amp;rls=com.microsoft:en-us&amp;rlz=1I7ADFA_en&amp;ndsp=18&amp;tbs=isch:1" TargetMode="External"/><Relationship Id="rId46" Type="http://schemas.openxmlformats.org/officeDocument/2006/relationships/hyperlink" Target="http://images.google.com.au/imgres?imgurl=http://www.dailygalaxy.com/my_weblog/images/2008/02/14/volcano_3.jpg&amp;imgrefurl=http://www.dailygalaxy.com/my_weblog/geology/page/2/&amp;usg=__IcdIQIUdNV9TssJSaZcLF47iVsw=&amp;h=276&amp;w=435&amp;sz=46&amp;hl=en&amp;start=111&amp;um=1&amp;itbs=1&amp;tbnid=_E5wLOz0LttPTM:&amp;tbnh=80&amp;tbnw=126&amp;prev=/images?q=volcanoes&amp;start=108&amp;um=1&amp;hl=en&amp;sa=N&amp;rls=com.microsoft:en-us&amp;rlz=1I7ADFA_en&amp;ndsp=18&amp;tbs=isch:1" TargetMode="External"/><Relationship Id="rId2" Type="http://schemas.openxmlformats.org/officeDocument/2006/relationships/audio" Target="../media/audio7.wav"/><Relationship Id="rId16" Type="http://schemas.openxmlformats.org/officeDocument/2006/relationships/hyperlink" Target="http://images.google.com.au/imgres?imgurl=http://www.solarnavigator.net/geography/geography_images/Volcano_St_Helens.jpg&amp;imgrefurl=http://www.solarnavigator.net/volcanoes.htm&amp;usg=__9VxrKRrEwxPkxQmiV9jnkpq5NLQ=&amp;h=388&amp;w=606&amp;sz=25&amp;hl=en&amp;start=15&amp;um=1&amp;itbs=1&amp;tbnid=XH9oqkMypM3SKM:&amp;tbnh=87&amp;tbnw=136&amp;prev=/images?q=volcanoes&amp;um=1&amp;hl=en&amp;rls=com.microsoft:en-us&amp;rlz=1I7ADFA_en&amp;tbs=isch:1" TargetMode="External"/><Relationship Id="rId20" Type="http://schemas.openxmlformats.org/officeDocument/2006/relationships/hyperlink" Target="http://images.google.com.au/imgres?imgurl=http://www.ecoenquirer.com/EPA-volcanoes.jpg&amp;imgrefurl=http://www.ecoenquirer.com/EPA-volcanoes.htm&amp;usg=__QZwZCuf-01fsT-_vdZ7QnJ2icTM=&amp;h=288&amp;w=360&amp;sz=22&amp;hl=en&amp;start=25&amp;um=1&amp;itbs=1&amp;tbnid=3VJPar1DB78pxM:&amp;tbnh=97&amp;tbnw=121&amp;prev=/images?q=volcanoes&amp;start=18&amp;um=1&amp;hl=en&amp;sa=N&amp;rls=com.microsoft:en-us&amp;rlz=1I7ADFA_en&amp;ndsp=18&amp;tbs=isch:1" TargetMode="External"/><Relationship Id="rId29" Type="http://schemas.openxmlformats.org/officeDocument/2006/relationships/image" Target="../media/image64.jpeg"/><Relationship Id="rId41" Type="http://schemas.openxmlformats.org/officeDocument/2006/relationships/image" Target="../media/image70.jpeg"/><Relationship Id="rId54" Type="http://schemas.openxmlformats.org/officeDocument/2006/relationships/image" Target="../media/image77.gif"/><Relationship Id="rId1" Type="http://schemas.openxmlformats.org/officeDocument/2006/relationships/audio" Target="../media/audio6.wav"/><Relationship Id="rId6" Type="http://schemas.openxmlformats.org/officeDocument/2006/relationships/hyperlink" Target="http://images.google.com.au/imgres?imgurl=http://www.solarnavigator.net/geography/geography_images/volcano_hawaii_kilauea_Puu_oo.jpg&amp;imgrefurl=http://www.solarnavigator.net/volcanoes.htm&amp;usg=__1_7UJByu-OvTIx4FjT2U39Vbxnk=&amp;h=467&amp;w=617&amp;sz=22&amp;hl=en&amp;start=2&amp;um=1&amp;itbs=1&amp;tbnid=tMiUiijo1PfdXM:&amp;tbnh=103&amp;tbnw=136&amp;prev=/images?q=volcanoes&amp;um=1&amp;hl=en&amp;rls=com.microsoft:en-us&amp;rlz=1I7ADFA_en&amp;tbs=isch:1" TargetMode="External"/><Relationship Id="rId11" Type="http://schemas.openxmlformats.org/officeDocument/2006/relationships/image" Target="../media/image56.jpeg"/><Relationship Id="rId24" Type="http://schemas.openxmlformats.org/officeDocument/2006/relationships/hyperlink" Target="http://images.google.com.au/imgres?imgurl=http://www.pacificislandtravel.com/nature_gallery/volcanoes2.gif&amp;imgrefurl=http://www.pacificislandtravel.com/nature_gallery/volcanoes.html&amp;usg=__6bvzAnyCCbVBjrGbRhKZbJkcAyk=&amp;h=591&amp;w=768&amp;sz=102&amp;hl=en&amp;start=24&amp;um=1&amp;itbs=1&amp;tbnid=oUwWlTvgyUlEcM:&amp;tbnh=109&amp;tbnw=142&amp;prev=/images?q=volcanoes&amp;start=18&amp;um=1&amp;hl=en&amp;sa=N&amp;rls=com.microsoft:en-us&amp;rlz=1I7ADFA_en&amp;ndsp=18&amp;tbs=isch:1" TargetMode="External"/><Relationship Id="rId32" Type="http://schemas.openxmlformats.org/officeDocument/2006/relationships/hyperlink" Target="http://images.google.com.au/imgres?imgurl=http://www.uen.org/utahlink/tours/admin/tour/1010/1010composite_volcano_3_small.gif&amp;imgrefurl=http://www.uen.org/utahlink/tours/tourViewCategory.cgi?tour_id=1010&amp;category_id=1065&amp;usg=__rHXDiWodOn3PtDffreSjzwoEGdM=&amp;h=291&amp;w=217&amp;sz=42&amp;hl=en&amp;start=62&amp;um=1&amp;itbs=1&amp;tbnid=hetjX6sGVBUYpM:&amp;tbnh=115&amp;tbnw=86&amp;prev=/images?q=volcanoes&amp;start=54&amp;um=1&amp;hl=en&amp;sa=N&amp;rls=com.microsoft:en-us&amp;rlz=1I7ADFA_en&amp;ndsp=18&amp;tbs=isch:1" TargetMode="External"/><Relationship Id="rId37" Type="http://schemas.openxmlformats.org/officeDocument/2006/relationships/image" Target="../media/image68.jpeg"/><Relationship Id="rId40" Type="http://schemas.openxmlformats.org/officeDocument/2006/relationships/hyperlink" Target="http://images.google.com.au/imgres?imgurl=http://www.sfusd.k12.ca.us/schwww/sch618/volcanoes/Island_Diagram.gif&amp;imgrefurl=http://www.sfusd.k12.ca.us/schwww/sch618/volcanoes/volcanoes.html&amp;usg=__cmfbHhZOitGz2NTiExmvGWS7vDk=&amp;h=305&amp;w=378&amp;sz=73&amp;hl=en&amp;start=107&amp;um=1&amp;itbs=1&amp;tbnid=XJgBMS2ENspH5M:&amp;tbnh=98&amp;tbnw=122&amp;prev=/images?q=volcanoes&amp;start=90&amp;um=1&amp;hl=en&amp;sa=N&amp;rls=com.microsoft:en-us&amp;rlz=1I7ADFA_en&amp;ndsp=18&amp;tbs=isch:1" TargetMode="External"/><Relationship Id="rId45" Type="http://schemas.openxmlformats.org/officeDocument/2006/relationships/image" Target="../media/image72.jpeg"/><Relationship Id="rId53" Type="http://schemas.openxmlformats.org/officeDocument/2006/relationships/image" Target="../media/image5.gif"/><Relationship Id="rId5" Type="http://schemas.openxmlformats.org/officeDocument/2006/relationships/image" Target="../media/image54.png"/><Relationship Id="rId15" Type="http://schemas.openxmlformats.org/officeDocument/2006/relationships/image" Target="../media/image58.jpeg"/><Relationship Id="rId23" Type="http://schemas.openxmlformats.org/officeDocument/2006/relationships/image" Target="../media/image61.jpeg"/><Relationship Id="rId28" Type="http://schemas.openxmlformats.org/officeDocument/2006/relationships/hyperlink" Target="http://images.google.com.au/imgres?imgurl=http://ngepress.com/wp-content/uploads/2009/03/redoubt-webcam.jpg&amp;imgrefurl=http://ngepress.com/news/redoubt-webcam-watch-mount-redoubt-webcam-volcano-eruption-live/&amp;usg=__8cZugee5bTbzRbEmSkFk1QmhbR0=&amp;h=432&amp;w=650&amp;sz=40&amp;hl=en&amp;start=51&amp;um=1&amp;itbs=1&amp;tbnid=BnUGV5dllEQCAM:&amp;tbnh=91&amp;tbnw=137&amp;prev=/images?q=volcanoes&amp;start=36&amp;um=1&amp;hl=en&amp;sa=N&amp;rls=com.microsoft:en-us&amp;rlz=1I7ADFA_en&amp;ndsp=18&amp;tbs=isch:1" TargetMode="External"/><Relationship Id="rId36" Type="http://schemas.openxmlformats.org/officeDocument/2006/relationships/hyperlink" Target="http://www.lifeinthefastlane.ca/wp-content/uploads/2008/06/volcano_1sfw.gif" TargetMode="External"/><Relationship Id="rId49" Type="http://schemas.openxmlformats.org/officeDocument/2006/relationships/image" Target="../media/image74.jpeg"/><Relationship Id="rId10" Type="http://schemas.openxmlformats.org/officeDocument/2006/relationships/hyperlink" Target="http://images.google.com.au/imgres?imgurl=http://egsc.usgs.gov/isb/pubs/teachers-packets/volcanoes/poster/graphics/posterfig1.jpg&amp;imgrefurl=http://egsc.usgs.gov/isb/pubs/teachers-packets/volcanoes/poster/poster.html&amp;usg=__cMzBigzm27OkErICrelp4DFKkFI=&amp;h=825&amp;w=648&amp;sz=129&amp;hl=en&amp;start=8&amp;um=1&amp;itbs=1&amp;tbnid=MIWP4Nv1BWBg8M:&amp;tbnh=144&amp;tbnw=113&amp;prev=/images?q=volcanoes&amp;um=1&amp;hl=en&amp;rls=com.microsoft:en-us&amp;rlz=1I7ADFA_en&amp;tbs=isch:1" TargetMode="External"/><Relationship Id="rId19" Type="http://schemas.openxmlformats.org/officeDocument/2006/relationships/image" Target="../media/image59.jpeg"/><Relationship Id="rId31" Type="http://schemas.openxmlformats.org/officeDocument/2006/relationships/image" Target="../media/image65.jpeg"/><Relationship Id="rId44" Type="http://schemas.openxmlformats.org/officeDocument/2006/relationships/hyperlink" Target="http://images.google.com.au/imgres?imgurl=http://www.us-parks.com/images/hawaii-volcanoes-national-park/hawaii-volcanoes-national-park-p-3777-m.jpg&amp;imgrefurl=http://www.us-parks.com/geology-of-hawaii-volcanoes-national-park.html&amp;usg=__xQuEA2ax73PZhAC_P3rhk_D_DuM=&amp;h=246&amp;w=370&amp;sz=16&amp;hl=en&amp;start=114&amp;um=1&amp;itbs=1&amp;tbnid=VulRhsT4LCHutM:&amp;tbnh=81&amp;tbnw=122&amp;prev=/images?q=volcanoes&amp;start=108&amp;um=1&amp;hl=en&amp;sa=N&amp;rls=com.microsoft:en-us&amp;rlz=1I7ADFA_en&amp;ndsp=18&amp;tbs=isch:1" TargetMode="External"/><Relationship Id="rId52" Type="http://schemas.openxmlformats.org/officeDocument/2006/relationships/image" Target="../media/image76.gif"/><Relationship Id="rId4" Type="http://schemas.openxmlformats.org/officeDocument/2006/relationships/image" Target="../media/image53.png"/><Relationship Id="rId9" Type="http://schemas.openxmlformats.org/officeDocument/2006/relationships/image" Target="../media/image2.jpeg"/><Relationship Id="rId14" Type="http://schemas.openxmlformats.org/officeDocument/2006/relationships/hyperlink" Target="http://images.google.com.au/imgres?imgurl=http://studentcenters.wikispaces.com/file/view/Part_1_-_Volcanoes_and_Earthquakes.jpg/52753624/Part_1_-_Volcanoes_and_Earthquakes.jpg&amp;imgrefurl=http://studentcenters.wikispaces.com/&amp;usg=__yvv5-1NHhPsAhpdRwBG0L2eYQaw=&amp;h=413&amp;w=615&amp;sz=49&amp;hl=en&amp;start=12&amp;um=1&amp;itbs=1&amp;tbnid=LnAUVp8d1V1xZM:&amp;tbnh=91&amp;tbnw=136&amp;prev=/images?q=volcanoes&amp;um=1&amp;hl=en&amp;rls=com.microsoft:en-us&amp;rlz=1I7ADFA_en&amp;tbs=isch:1" TargetMode="External"/><Relationship Id="rId22" Type="http://schemas.openxmlformats.org/officeDocument/2006/relationships/hyperlink" Target="http://images.google.com.au/imgres?imgurl=http://www.wayfaring.info/wp-content/uploads/2009/05/normal_kilauea20hawaii20volcanoes20national20park20-201600x1.jpg&amp;imgrefurl=http://www.wayfaring.info/2009/05/28/hawaii-volcanoes/&amp;usg=__eLBdlXSYLxupfR-fZ6nQ6Tc6KMg=&amp;h=375&amp;w=500&amp;sz=45&amp;hl=en&amp;start=36&amp;um=1&amp;itbs=1&amp;tbnid=ryM-pKPJHLAv_M:&amp;tbnh=98&amp;tbnw=130&amp;prev=/images?q=volcanoes&amp;start=18&amp;um=1&amp;hl=en&amp;sa=N&amp;rls=com.microsoft:en-us&amp;rlz=1I7ADFA_en&amp;ndsp=18&amp;tbs=isch:1" TargetMode="External"/><Relationship Id="rId27" Type="http://schemas.openxmlformats.org/officeDocument/2006/relationships/image" Target="../media/image63.jpeg"/><Relationship Id="rId30" Type="http://schemas.openxmlformats.org/officeDocument/2006/relationships/hyperlink" Target="http://images.google.com.au/imgres?imgurl=http://www.volcanoetna.com/gallery/d/3938-2/mount+etna+eruptions+1997+Copyright+__+Boris+Behncke+Italy+Volcanoes+_39_.jpg&amp;imgrefurl=http://www.volcanoetna.com/gallery/v/The+mount+Etna+Eruption/eruption+1997/mount+etna+eruptions+1997+Copyright+__+Boris+Behncke+Italy+Volcanoes+_39_.jpg.html&amp;usg=__uVb_L_pwCUujsLVoMaGEQm7u6Co=&amp;h=421&amp;w=640&amp;sz=41&amp;hl=en&amp;start=52&amp;um=1&amp;itbs=1&amp;tbnid=ptOPwEdH0RK-RM:&amp;tbnh=90&amp;tbnw=137&amp;prev=/images?q=volcanoes&amp;start=36&amp;um=1&amp;hl=en&amp;sa=N&amp;rls=com.microsoft:en-us&amp;rlz=1I7ADFA_en&amp;ndsp=18&amp;tbs=isch:1" TargetMode="External"/><Relationship Id="rId35" Type="http://schemas.openxmlformats.org/officeDocument/2006/relationships/image" Target="../media/image67.jpeg"/><Relationship Id="rId43" Type="http://schemas.openxmlformats.org/officeDocument/2006/relationships/image" Target="../media/image71.jpeg"/><Relationship Id="rId48" Type="http://schemas.openxmlformats.org/officeDocument/2006/relationships/hyperlink" Target="http://images.google.com.au/imgres?imgurl=http://www.sciencewithmrmilstid.com/media/volcanoParts.jpg&amp;imgrefurl=http://www.sciencewithmrmilstid.com/category/earth-science/volcanoes/&amp;usg=__QsVbMaad99zllICSauDAfifAl5M=&amp;h=548&amp;w=628&amp;sz=47&amp;hl=en&amp;start=61&amp;um=1&amp;itbs=1&amp;tbnid=0JdgtVP2jnZsoM:&amp;tbnh=120&amp;tbnw=137&amp;prev=/images?q=volcanoes&amp;start=54&amp;um=1&amp;hl=en&amp;sa=N&amp;rls=com.microsoft:en-us&amp;rlz=1I7ADFA_en&amp;ndsp=18&amp;tbs=isch:1" TargetMode="External"/><Relationship Id="rId8" Type="http://schemas.openxmlformats.org/officeDocument/2006/relationships/hyperlink" Target="http://images.google.com.au/imgres?imgurl=http://www.pacificislandtravel.com/nature_gallery/volcanoes1.gif&amp;imgrefurl=http://www.pacificislandtravel.com/nature_gallery/volcanoes.html&amp;usg=__7rDX8zvy58joazDuT-8om-AI_Xc=&amp;h=591&amp;w=768&amp;sz=71&amp;hl=en&amp;start=4&amp;um=1&amp;itbs=1&amp;tbnid=nNQTmwjlZqDgCM:&amp;tbnh=109&amp;tbnw=142&amp;prev=/images?q=volcanoes&amp;um=1&amp;hl=en&amp;rls=com.microsoft:en-us&amp;rlz=1I7ADFA_en&amp;tbs=isch:1" TargetMode="External"/><Relationship Id="rId51" Type="http://schemas.openxmlformats.org/officeDocument/2006/relationships/image" Target="../media/image75.gif"/></Relationships>
</file>

<file path=ppt/slides/_rels/slide2.xml.rels><?xml version="1.0" encoding="UTF-8" standalone="yes"?>
<Relationships xmlns="http://schemas.openxmlformats.org/package/2006/relationships"><Relationship Id="rId8" Type="http://schemas.openxmlformats.org/officeDocument/2006/relationships/hyperlink" Target="http://images.google.com.au/imgres?imgurl=http://cache3.asset-cache.net/xc/BB6211-001.jpg?v=1&amp;c=IWSAsset&amp;k=2&amp;d=F5B5107058D53DF52F36831919CD822C24CE115628525A0C5DA4BE83FF318AFDE30A760B0D811297&amp;imgrefurl=http://www.gettyimages.com/detail/BB6211-001/Stone&amp;usg=__3385r7-0GT7PtLSAWhqrBbope68=&amp;h=421&amp;w=640&amp;sz=29&amp;hl=en&amp;start=11&amp;um=1&amp;itbs=1&amp;tbnid=W7pkFHdIaoAjdM:&amp;tbnh=90&amp;tbnw=137&amp;prev=/images?q=andesitic+volcanoes&amp;um=1&amp;hl=en&amp;sa=N&amp;rls=com.microsoft:en-us&amp;rlz=1I7ADFA_en&amp;tbs=isch:1" TargetMode="External"/><Relationship Id="rId3" Type="http://schemas.openxmlformats.org/officeDocument/2006/relationships/slideLayout" Target="../slideLayouts/slideLayout7.xml"/><Relationship Id="rId7" Type="http://schemas.openxmlformats.org/officeDocument/2006/relationships/image" Target="../media/image8.png"/><Relationship Id="rId2" Type="http://schemas.openxmlformats.org/officeDocument/2006/relationships/audio" Target="../media/audio2.wav"/><Relationship Id="rId1" Type="http://schemas.openxmlformats.org/officeDocument/2006/relationships/vmlDrawing" Target="../drawings/vmlDrawing1.vml"/><Relationship Id="rId6" Type="http://schemas.openxmlformats.org/officeDocument/2006/relationships/image" Target="../media/image3.jpeg"/><Relationship Id="rId5" Type="http://schemas.openxmlformats.org/officeDocument/2006/relationships/hyperlink" Target="http://images.google.com.au/imgres?imgurl=http://www.teachersparadise.com/ency/en/media/b/bd/volcano.jpg&amp;imgrefurl=http://www.teachersparadise.com/ency/en/wikipedia/v/vo/volcano.html&amp;usg=__4ZB4OvVkN1zyCnSzKarYJJCbvww=&amp;h=388&amp;w=606&amp;sz=25&amp;hl=en&amp;start=16&amp;um=1&amp;itbs=1&amp;tbnid=XH9oqkMypM3SKM:&amp;tbnh=87&amp;tbnw=136&amp;prev=/images?q=volcanoes&amp;um=1&amp;hl=en&amp;rls=com.microsoft:en-us&amp;rlz=1I7ADFA_en&amp;tbs=isch:1" TargetMode="External"/><Relationship Id="rId4" Type="http://schemas.openxmlformats.org/officeDocument/2006/relationships/notesSlide" Target="../notesSlides/notesSlide2.xml"/><Relationship Id="rId9"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2.jpeg"/><Relationship Id="rId2" Type="http://schemas.openxmlformats.org/officeDocument/2006/relationships/hyperlink" Target="http://images.google.com.au/imgres?imgurl=http://www.sln.org.uk/geography/schools/blythebridge/images/Volcano%20cross%20section.gif&amp;imgrefurl=http://www.sln.org.uk/geography/schools/blythebridge/GCSERevisionVolcanoes.htm&amp;usg=__xKnafz_nrgj_lYzGeDD0ceztEkk=&amp;h=267&amp;w=294&amp;sz=35&amp;hl=en&amp;start=1&amp;um=1&amp;itbs=1&amp;tbnid=lfNJy2G0psoaRM:&amp;tbnh=104&amp;tbnw=115&amp;prev=/images?q=how+is+a+volcano+formed&amp;um=1&amp;hl=en&amp;rls=com.microsoft:en-us&amp;rlz=1I7ADFA_en&amp;tbs=isch:1" TargetMode="External"/><Relationship Id="rId1" Type="http://schemas.openxmlformats.org/officeDocument/2006/relationships/slideLayout" Target="../slideLayouts/slideLayout7.xml"/><Relationship Id="rId6" Type="http://schemas.openxmlformats.org/officeDocument/2006/relationships/hyperlink" Target="http://images.google.com.au/imgres?imgurl=http://belmont.sd62.bc.ca/teacher/geology12/assignments/volcano_diagram_labelled.jpg&amp;imgrefurl=http://belmont.sd62.bc.ca/teacher/geology12/photos.htm&amp;usg=__Qu8YCqFS4QLT2SnP54VKhpJXGPg=&amp;h=433&amp;w=360&amp;sz=31&amp;hl=en&amp;start=8&amp;um=1&amp;itbs=1&amp;tbnid=_KaPROkHl54MeM:&amp;tbnh=126&amp;tbnw=105&amp;prev=/images?q=diagram+volcano+formed&amp;um=1&amp;hl=en&amp;rls=com.microsoft:en-us&amp;rlz=1I7ADFA_en&amp;tbs=isch:1" TargetMode="External"/><Relationship Id="rId5" Type="http://schemas.openxmlformats.org/officeDocument/2006/relationships/image" Target="../media/image11.jpeg"/><Relationship Id="rId4" Type="http://schemas.openxmlformats.org/officeDocument/2006/relationships/hyperlink" Target="http://images.google.com.au/imgres?imgurl=http://planetearth.nerc.ac.uk/images/uploaded/custom/volcano-diagram-2.gif&amp;imgrefurl=http://planetearth.nerc.ac.uk/features/story.aspx?id=303&amp;usg=__hE5j2l3BxdApmqkS5wsvbAnlUMc=&amp;h=633&amp;w=500&amp;sz=62&amp;hl=en&amp;start=3&amp;um=1&amp;itbs=1&amp;tbnid=Sqh6_kTenI_pBM:&amp;tbnh=137&amp;tbnw=108&amp;prev=/images?q=diagram+volcano+formed&amp;um=1&amp;hl=en&amp;rls=com.microsoft:en-us&amp;rlz=1I7ADFA_en&amp;tbs=isch:1"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images.google.com.au/imgres?imgurl=http://www.whoi.edu/cms/images/lstokey/2005/1/currents9_vailulu_n2_enlarg_6019.gif&amp;imgrefurl=http://www.whoi.edu/page.do?pid=12461&amp;tid=441&amp;cid=6019&amp;ct=61&amp;article=2541&amp;usg=__x7E6DlD5IepcAFyXu126Vk8iw0w=&amp;h=321&amp;w=450&amp;sz=44&amp;hl=en&amp;start=9&amp;um=1&amp;itbs=1&amp;tbnid=E2dEDZT7WXab5M:&amp;tbnh=91&amp;tbnw=127&amp;prev=/images?q=hot+spot&amp;um=1&amp;hl=en&amp;rls=com.microsoft:en-us&amp;rlz=1I7ADFA_en&amp;tbs=isch:1" TargetMode="External"/><Relationship Id="rId3" Type="http://schemas.openxmlformats.org/officeDocument/2006/relationships/notesSlide" Target="../notesSlides/notesSlide3.xml"/><Relationship Id="rId7" Type="http://schemas.openxmlformats.org/officeDocument/2006/relationships/image" Target="../media/image15.jpe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hyperlink" Target="http://images.google.com.au/imgres?imgurl=http://oregonmag.com/RingOfFireMap.gif&amp;imgrefurl=http://oregonmag.com/TierraDelFuego408.html&amp;usg=__XmwEp6jcI9_9UsrhOVfL0UmK_W8=&amp;h=776&amp;w=1046&amp;sz=75&amp;hl=en&amp;start=9&amp;um=1&amp;itbs=1&amp;tbnid=z3HtD5FvB0m1WM:&amp;tbnh=111&amp;tbnw=150&amp;prev=/images?q=ring+of+fire+volcanoes+map&amp;um=1&amp;hl=en&amp;sa=N&amp;rls=com.microsoft:en-us&amp;rlz=1I7ADFA_en&amp;tbs=isch:1" TargetMode="External"/><Relationship Id="rId5" Type="http://schemas.openxmlformats.org/officeDocument/2006/relationships/image" Target="../media/image14.gif"/><Relationship Id="rId4" Type="http://schemas.openxmlformats.org/officeDocument/2006/relationships/image" Target="../media/image13.gif"/><Relationship Id="rId9" Type="http://schemas.openxmlformats.org/officeDocument/2006/relationships/image" Target="../media/image16.jpeg"/></Relationships>
</file>

<file path=ppt/slides/_rels/slide5.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hyperlink" Target="http://www.google.com.au/imgres?imgurl=http://2.bp.blogspot.com/_HomV7UKW2OY/R1TaOlS5mOI/AAAAAAAAADk/gGPaN08yJ6o/s1600-R/comet_73p_underwater_volcano.jpg&amp;imgrefurl=http://sealifearoundtheworld.blogspot.com/2007/12/underwater-volcano.html&amp;h=287&amp;w=346&amp;sz=26&amp;tbnid=pYvSgmUtdfJm1M:&amp;tbnh=100&amp;tbnw=120&amp;prev=/images?q=volcanoes+underwater&amp;hl=en&amp;usg=__PGcrFSwhM-1bigMkn8EZQ4LfZVI=&amp;ei=zZekS4KbCZLokAWjzLiNDg&amp;sa=X&amp;oi=image_result&amp;resnum=2&amp;ct=image&amp;ved=0CAsQ9QEwAQ" TargetMode="External"/><Relationship Id="rId7" Type="http://schemas.openxmlformats.org/officeDocument/2006/relationships/hyperlink" Target="http://images.google.com.au/imgres?imgurl=http://www.freakingnews.com/pictures/19000/Underwater-Volcano--19308.jpg&amp;imgrefurl=http://www.freakingnews.com/Underwater-Volcano-Pictures-23887.asp&amp;usg=__iioecwlEJPab_kd0d944FEJ5ijU=&amp;h=405&amp;w=500&amp;sz=25&amp;hl=en&amp;start=30&amp;um=1&amp;itbs=1&amp;tbnid=hIVi-lwDNCCPXM:&amp;tbnh=105&amp;tbnw=130&amp;prev=/images?q=volcanoes+underwater&amp;start=18&amp;um=1&amp;hl=en&amp;sa=N&amp;rls=com.microsoft:en-us&amp;rlz=1I7ADFA_en&amp;ndsp=18&amp;tbs=isch:1" TargetMode="External"/><Relationship Id="rId2" Type="http://schemas.openxmlformats.org/officeDocument/2006/relationships/audio" Target="../media/audio3.wav"/><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10" Type="http://schemas.openxmlformats.org/officeDocument/2006/relationships/image" Target="../media/image20.jpeg"/><Relationship Id="rId4" Type="http://schemas.openxmlformats.org/officeDocument/2006/relationships/hyperlink" Target="http://www.google.com.au/imgres?imgurl=http://dsc.discovery.com/news/2008/06/12/gallery/underwater-volcano-540x380.jpg&amp;imgrefurl=http://scienceblogs.com/eruptions/2008/06/underwater-volcanism-caught-in-action.php&amp;h=380&amp;w=540&amp;sz=189&amp;tbnid=xq7010QKmi3tXM:&amp;tbnh=93&amp;tbnw=132&amp;prev=/images?q=volcanoes+underwater&amp;hl=en&amp;usg=__Yc0YOcEpaTIq1N4bN4jplnPRD0s=&amp;ei=zZekS4KbCZLokAWjzLiNDg&amp;sa=X&amp;oi=image_result&amp;resnum=3&amp;ct=image&amp;ved=0CA0Q9QEwAg" TargetMode="External"/><Relationship Id="rId9" Type="http://schemas.openxmlformats.org/officeDocument/2006/relationships/hyperlink" Target="http://images.google.com.au/imgres?imgurl=http://3.bp.blogspot.com/_IUYlNU10BMY/ScN-wjo_C1I/AAAAAAAAG0Y/aUSycg56gEs/s400/+Th-+eruption-of-underwater-volcanoes001.jpg&amp;imgrefurl=http://curiousphotos.blogspot.com/2009/03/undersea-tonga-volcano-erupts-in.html&amp;usg=__Y3BSiDLdD3guTu9li25wTn_0iA4=&amp;h=267&amp;w=400&amp;sz=24&amp;hl=en&amp;start=1&amp;um=1&amp;itbs=1&amp;tbnid=nrZYLUM7eZj9OM:&amp;tbnh=83&amp;tbnw=124&amp;prev=/images?q=volcanoes+under+water&amp;um=1&amp;hl=en&amp;sa=N&amp;rls=com.microsoft:en-us&amp;rlz=1I7ADFA_en&amp;tbs=isch:1"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images.google.com.au/imgres?imgurl=http://sos.noaa.gov/images/Solar_System/triton.jpg&amp;imgrefurl=http://sos.noaa.gov/datasets/solar_system/triton.html&amp;usg=__QD3Ok1ievi0AZ55Nk8ac2V3h46w=&amp;h=800&amp;w=800&amp;sz=84&amp;hl=en&amp;start=9&amp;um=1&amp;itbs=1&amp;tbnid=bnEYlxy0qyfAdM:&amp;tbnh=143&amp;tbnw=143&amp;prev=/images?q=triton&amp;um=1&amp;hl=en&amp;rls=com.microsoft:en-us&amp;rlz=1I7ADFA_en&amp;tbs=isch:1" TargetMode="External"/><Relationship Id="rId13" Type="http://schemas.openxmlformats.org/officeDocument/2006/relationships/hyperlink" Target="http://images.google.com.au/imgres?imgurl=http://martianchronicles.files.wordpress.com/2008/12/venus_magellan.jpg&amp;imgrefurl=http://martianchronicles.wordpress.com/2008/12/17/agu-day-2-venus/&amp;usg=__eKh9spcqNPC63KpKbQKPEI2W8Rc=&amp;h=819&amp;w=819&amp;sz=180&amp;hl=en&amp;start=1&amp;um=1&amp;itbs=1&amp;tbnid=79ONMUnwN4UdlM:&amp;tbnh=144&amp;tbnw=144&amp;prev=/images?q=venus&amp;um=1&amp;hl=en&amp;sa=N&amp;rls=com.microsoft:en-us&amp;rlz=1I7ADFA_en&amp;tbs=isch:1" TargetMode="External"/><Relationship Id="rId3" Type="http://schemas.openxmlformats.org/officeDocument/2006/relationships/notesSlide" Target="../notesSlides/notesSlide4.xml"/><Relationship Id="rId7" Type="http://schemas.openxmlformats.org/officeDocument/2006/relationships/image" Target="../media/image22.jpeg"/><Relationship Id="rId12" Type="http://schemas.openxmlformats.org/officeDocument/2006/relationships/image" Target="../media/image25.png"/><Relationship Id="rId2" Type="http://schemas.openxmlformats.org/officeDocument/2006/relationships/slideLayout" Target="../slideLayouts/slideLayout7.xml"/><Relationship Id="rId1" Type="http://schemas.openxmlformats.org/officeDocument/2006/relationships/audio" Target="../media/audio4.wav"/><Relationship Id="rId6" Type="http://schemas.openxmlformats.org/officeDocument/2006/relationships/hyperlink" Target="http://images.google.com.au/imgres?imgurl=http://www.malleesky.com/images/jupiterlgs.jpg&amp;imgrefurl=http://www.malleesky.com/Photos.htm&amp;usg=__3hqnTu8Z3dYSABEw_J7aNrDoM-E=&amp;h=381&amp;w=423&amp;sz=51&amp;hl=en&amp;start=2&amp;um=1&amp;itbs=1&amp;tbnid=pZUtSx50rS46hM:&amp;tbnh=113&amp;tbnw=126&amp;prev=/images?q=planet+lo&amp;um=1&amp;hl=en&amp;rls=com.microsoft:en-us&amp;rlz=1I7ADFA_en&amp;tbs=isch:1" TargetMode="External"/><Relationship Id="rId11" Type="http://schemas.openxmlformats.org/officeDocument/2006/relationships/image" Target="../media/image24.jpeg"/><Relationship Id="rId5" Type="http://schemas.openxmlformats.org/officeDocument/2006/relationships/image" Target="../media/image21.jpeg"/><Relationship Id="rId10" Type="http://schemas.openxmlformats.org/officeDocument/2006/relationships/hyperlink" Target="http://images.google.com.au/imgres?imgurl=http://moonpark.files.wordpress.com/2009/06/moon32.jpg&amp;imgrefurl=http://moonpark.wordpress.com/2009/06/&amp;usg=__e7IGoXOLrGg6dcVa5N_d-pkG9MQ=&amp;h=768&amp;w=768&amp;sz=90&amp;hl=en&amp;start=1&amp;um=1&amp;itbs=1&amp;tbnid=MNoMMn5gIMpjQM:&amp;tbnh=142&amp;tbnw=142&amp;prev=/images?q=the+moon&amp;um=1&amp;hl=en&amp;rls=com.microsoft:en-us&amp;rlz=1I7ADFA_en&amp;tbs=isch:1" TargetMode="External"/><Relationship Id="rId4" Type="http://schemas.openxmlformats.org/officeDocument/2006/relationships/hyperlink" Target="http://images.google.com.au/imgres?imgurl=http://www.sydneyobservatory.com.au/blog/wp-content/uploads/2006/07/Mars_2003_Hubble.jpg&amp;imgrefurl=http://www.sydneyobservatory.com.au/blog/?p=67&amp;usg=__j_eMKFrSoymZS89A9K1DroRZ88o=&amp;h=400&amp;w=400&amp;sz=14&amp;hl=en&amp;start=15&amp;um=1&amp;itbs=1&amp;tbnid=RP05Kp4_NFPWuM:&amp;tbnh=124&amp;tbnw=124&amp;prev=/images?q=mars&amp;um=1&amp;hl=en&amp;rls=com.microsoft:en-us&amp;rlz=1I7ADFA_en&amp;tbs=isch:1" TargetMode="External"/><Relationship Id="rId9" Type="http://schemas.openxmlformats.org/officeDocument/2006/relationships/image" Target="../media/image23.jpeg"/><Relationship Id="rId14" Type="http://schemas.openxmlformats.org/officeDocument/2006/relationships/image" Target="../media/image26.jpeg"/></Relationships>
</file>

<file path=ppt/slides/_rels/slide7.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hyperlink" Target="http://images.google.com.au/imgres?imgurl=http://media.katu.com/images/mount_helens_split.jpg&amp;imgrefurl=http://www.katu.com/news/local/45333907.html&amp;usg=__NdhB2_YlUikdu53LraG5eVMnmBo=&amp;h=240&amp;w=320&amp;sz=19&amp;hl=en&amp;start=38&amp;um=1&amp;itbs=1&amp;tbnid=bOIPepWUtYJCjM:&amp;tbnh=89&amp;tbnw=118&amp;prev=/images?q=mt.+saint+helens+eruption&amp;start=36&amp;um=1&amp;hl=en&amp;sa=N&amp;rls=com.microsoft:en-us&amp;rlz=1I7ADFA_en&amp;ndsp=18&amp;tbs=isch:1" TargetMode="External"/><Relationship Id="rId7" Type="http://schemas.openxmlformats.org/officeDocument/2006/relationships/image" Target="../media/image29.jpeg"/><Relationship Id="rId2" Type="http://schemas.openxmlformats.org/officeDocument/2006/relationships/slideLayout" Target="../slideLayouts/slideLayout7.xml"/><Relationship Id="rId1" Type="http://schemas.openxmlformats.org/officeDocument/2006/relationships/audio" Target="../media/audio1.wav"/><Relationship Id="rId6" Type="http://schemas.openxmlformats.org/officeDocument/2006/relationships/hyperlink" Target="http://images.google.com.au/imgres?imgurl=http://www.wvdhsem.gov/WV_Disaster_Library/Library/Volcano/Mt%20St%20Helens_files/image013.gif&amp;imgrefurl=http://www.wvdhsem.gov/WV_Disaster_Library/Library/Volcano/Mt%20St%20Helens.htm&amp;usg=__RfrC98WfYjlY8WwkOrFG2Iwe1hU=&amp;h=510&amp;w=323&amp;sz=30&amp;hl=en&amp;start=7&amp;um=1&amp;itbs=1&amp;tbnid=_oQ9sHQ_PQqLAM:&amp;tbnh=131&amp;tbnw=83&amp;prev=/images?q=mt+st+helens+eruption+diagram&amp;um=1&amp;hl=en&amp;rls=com.microsoft:en-us&amp;rlz=1I7ADFA_en&amp;tbs=isch:1" TargetMode="External"/><Relationship Id="rId5" Type="http://schemas.openxmlformats.org/officeDocument/2006/relationships/image" Target="../media/image28.jpeg"/><Relationship Id="rId10" Type="http://schemas.openxmlformats.org/officeDocument/2006/relationships/image" Target="../media/image31.jpeg"/><Relationship Id="rId4" Type="http://schemas.openxmlformats.org/officeDocument/2006/relationships/image" Target="../media/image27.jpeg"/><Relationship Id="rId9" Type="http://schemas.openxmlformats.org/officeDocument/2006/relationships/hyperlink" Target="http://images.google.com.au/imgres?imgurl=http://volcanoes.usgs.gov/Imgs/Jpg/MSH/30210600_063_large.jpg&amp;imgrefurl=http://volcanoes.usgs.gov/activity/methods/deformation/tilt/msh.php&amp;usg=__muTmSi7b5GeHVIMDoVJMsm8oi0Q=&amp;h=500&amp;w=800&amp;sz=139&amp;hl=en&amp;start=16&amp;um=1&amp;itbs=1&amp;tbnid=NWH4n6ibFdpxvM:&amp;tbnh=89&amp;tbnw=143&amp;prev=/images?q=mt+st+helens+eruption&amp;um=1&amp;hl=en&amp;sa=N&amp;rls=com.microsoft:en-us&amp;rlz=1I7ADFA_en&amp;tbs=isch:1"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images.google.com.au/imgres?imgurl=http://top-10-list.org/wp-content/uploads/2009/04/volcano-krakatoa.jpg&amp;imgrefurl=http://top-10-list.org/2009/04/20/&amp;usg=__w5_y4pjHbUWjzICjPyVk4Iz43qg=&amp;h=370&amp;w=493&amp;sz=47&amp;hl=en&amp;start=6&amp;um=1&amp;itbs=1&amp;tbnid=VpoUyF1GlnKIZM:&amp;tbnh=98&amp;tbnw=130&amp;prev=/images?q=mt.+krakatoa&amp;um=1&amp;hl=en&amp;rls=com.microsoft:en-us&amp;rlz=1I7ADFA_en&amp;tbs=isch:1" TargetMode="External"/><Relationship Id="rId3" Type="http://schemas.openxmlformats.org/officeDocument/2006/relationships/hyperlink" Target="http://images.google.com.au/imgres?imgurl=http://www.nationalgeographic.com/forcesofnature/interactive/resources/large_img/krakatau_04.jpg&amp;imgrefurl=http://www.nationalgeographic.com/forcesofnature/forces/v_img_6_1.html&amp;usg=__qBmCxrrp4qGKjp7F_2KlYqLsyeI=&amp;h=235&amp;w=384&amp;sz=16&amp;hl=en&amp;start=10&amp;um=1&amp;itbs=1&amp;tbnid=pamLgw4fUFpxbM:&amp;tbnh=75&amp;tbnw=123&amp;prev=/images?q=kRAKATAU&amp;um=1&amp;hl=en&amp;rls=com.microsoft:en-us&amp;rlz=1I7ADFA_en&amp;tbs=isch:1" TargetMode="External"/><Relationship Id="rId7" Type="http://schemas.openxmlformats.org/officeDocument/2006/relationships/image" Target="../media/image34.png"/><Relationship Id="rId2" Type="http://schemas.openxmlformats.org/officeDocument/2006/relationships/slideLayout" Target="../slideLayouts/slideLayout7.xml"/><Relationship Id="rId1" Type="http://schemas.openxmlformats.org/officeDocument/2006/relationships/audio" Target="../media/audio5.wav"/><Relationship Id="rId6" Type="http://schemas.openxmlformats.org/officeDocument/2006/relationships/image" Target="../media/image33.jpeg"/><Relationship Id="rId11" Type="http://schemas.openxmlformats.org/officeDocument/2006/relationships/image" Target="../media/image36.jpeg"/><Relationship Id="rId5" Type="http://schemas.openxmlformats.org/officeDocument/2006/relationships/hyperlink" Target="http://images.google.com.au/imgres?imgurl=http://fohn.net/biggest-tsunami/1883_krakatau.jpg&amp;imgrefurl=http://fohn.net/biggest-tsunami/biggest-tsunami-2.html&amp;usg=__vptB9cw6rUaAeitBcDvOo5L-GAI=&amp;h=410&amp;w=412&amp;sz=26&amp;hl=en&amp;start=14&amp;um=1&amp;itbs=1&amp;tbnid=BXfd2Lx_XIw5XM:&amp;tbnh=124&amp;tbnw=125&amp;prev=/images?q=kRAKATAU&amp;um=1&amp;hl=en&amp;rls=com.microsoft:en-us&amp;rlz=1I7ADFA_en&amp;tbs=isch:1" TargetMode="External"/><Relationship Id="rId10" Type="http://schemas.openxmlformats.org/officeDocument/2006/relationships/hyperlink" Target="http://images.google.com.au/imgres?imgurl=http://www.swisseduc.ch/stromboli/perm/krakatau/icons-towards/krakatau-mf8621.jpg&amp;imgrefurl=http://www.swisseduc.ch/stromboli/perm/krakatau/approaching-krakatau-en.html?id=5&amp;usg=__wbrmUHvLSDwZ3CiPxNkxjLZgUy0=&amp;h=533&amp;w=800&amp;sz=198&amp;hl=en&amp;start=1&amp;um=1&amp;itbs=1&amp;tbnid=O4KxVUIaJ1julM:&amp;tbnh=95&amp;tbnw=143&amp;prev=/images?q=krakatau&amp;um=1&amp;hl=en&amp;rls=com.microsoft:en-us&amp;rlz=1I7ADFA_en&amp;tbs=isch:1" TargetMode="External"/><Relationship Id="rId4" Type="http://schemas.openxmlformats.org/officeDocument/2006/relationships/image" Target="../media/image32.jpeg"/><Relationship Id="rId9" Type="http://schemas.openxmlformats.org/officeDocument/2006/relationships/image" Target="../media/image35.jpeg"/></Relationships>
</file>

<file path=ppt/slides/_rels/slide9.xml.rels><?xml version="1.0" encoding="UTF-8" standalone="yes"?>
<Relationships xmlns="http://schemas.openxmlformats.org/package/2006/relationships"><Relationship Id="rId8" Type="http://schemas.openxmlformats.org/officeDocument/2006/relationships/hyperlink" Target="http://images.google.com.au/imgres?imgurl=http://www.mummytombs.com/pompeii/antiquarium.cast.dog.jpg&amp;imgrefurl=http://www.mummytombs.com/pompeii/cast.antiquarium.htm&amp;usg=__Gx0tOyD1aqW-8qnGTr7EktvCGcs=&amp;h=319&amp;w=344&amp;sz=13&amp;hl=en&amp;start=8&amp;um=1&amp;itbs=1&amp;tbnid=wwvyZ-Sb3KYIUM:&amp;tbnh=111&amp;tbnw=120&amp;prev=/images?q=mt+vesuvius+plaster+casts+dog&amp;um=1&amp;hl=en&amp;rls=com.microsoft:en-us&amp;rlz=1I7ADFA_en&amp;tbs=isch:1" TargetMode="External"/><Relationship Id="rId3" Type="http://schemas.openxmlformats.org/officeDocument/2006/relationships/image" Target="../media/image37.jpeg"/><Relationship Id="rId7" Type="http://schemas.openxmlformats.org/officeDocument/2006/relationships/image" Target="../media/image39.jpeg"/><Relationship Id="rId12" Type="http://schemas.openxmlformats.org/officeDocument/2006/relationships/image" Target="../media/image42.jpeg"/><Relationship Id="rId2" Type="http://schemas.openxmlformats.org/officeDocument/2006/relationships/slideLayout" Target="../slideLayouts/slideLayout7.xml"/><Relationship Id="rId1" Type="http://schemas.openxmlformats.org/officeDocument/2006/relationships/audio" Target="../media/audio1.wav"/><Relationship Id="rId6" Type="http://schemas.openxmlformats.org/officeDocument/2006/relationships/hyperlink" Target="http://images.google.com.au/imgres?imgurl=http://www.bible-history.com/resource/mount-vesuvius-eruption-pompeii.jpg&amp;imgrefurl=http://www.bible-history.com/resource/ff_vesu.htm&amp;usg=__XQ9X-FcJkfVMTyw2lw7iZRcqb_I=&amp;h=600&amp;w=540&amp;sz=58&amp;hl=en&amp;start=1&amp;um=1&amp;itbs=1&amp;tbnid=-xXZ6MRV8rwVFM:&amp;tbnh=135&amp;tbnw=122&amp;prev=/images?q=Mt+vesuvius+eruption&amp;um=1&amp;hl=en&amp;sa=N&amp;rls=com.microsoft:en-us&amp;rlz=1I7ADFA_en&amp;tbs=isch:1" TargetMode="External"/><Relationship Id="rId11" Type="http://schemas.openxmlformats.org/officeDocument/2006/relationships/hyperlink" Target="http://images.google.com.au/imgres?imgurl=http://lh6.google.com/RandRWassenaar/R6BxMQPcSrI/AAAAAAAACMM/QWI2qekpVqo/s800/pompeii-bodies.jpg&amp;imgrefurl=http://wassenaardailyphoto.blogspot.com/2008_01_01_archive.html&amp;usg=__Gw5Rc58ZqlwvDIRzLnfGXQ6SORg=&amp;h=783&amp;w=800&amp;sz=214&amp;hl=en&amp;start=9&amp;um=1&amp;itbs=1&amp;tbnid=mCYK8CXCMl-ESM:&amp;tbnh=140&amp;tbnw=143&amp;prev=/images?q=mt.+vesuvius+plaster+casts&amp;um=1&amp;hl=en&amp;rls=com.microsoft:en-us&amp;rlz=1I7ADFA_en&amp;tbs=isch:1" TargetMode="External"/><Relationship Id="rId5" Type="http://schemas.openxmlformats.org/officeDocument/2006/relationships/image" Target="../media/image38.jpeg"/><Relationship Id="rId10" Type="http://schemas.openxmlformats.org/officeDocument/2006/relationships/image" Target="../media/image41.png"/><Relationship Id="rId4" Type="http://schemas.openxmlformats.org/officeDocument/2006/relationships/hyperlink" Target="http://images.google.com.au/imgres?imgurl=http://www.tomgidwitz.com/main/30ebc460.jpg&amp;imgrefurl=http://www.visionsfantastic.com/forum/f60/new-disney-theme-park-open-brainstorming-25868/index3.html&amp;usg=__19H2R4hEFAWAfL7NYL6mmrsgD7g=&amp;h=326&amp;w=444&amp;sz=32&amp;hl=en&amp;start=61&amp;um=1&amp;itbs=1&amp;tbnid=9UEL6UHx8DRObM:&amp;tbnh=93&amp;tbnw=127&amp;prev=/images?q=mt.+vesuvius&amp;start=54&amp;um=1&amp;hl=en&amp;sa=N&amp;rls=com.microsoft:en-us&amp;rlz=1I7ADFA_en&amp;ndsp=18&amp;tbs=isch:1" TargetMode="External"/><Relationship Id="rId9" Type="http://schemas.openxmlformats.org/officeDocument/2006/relationships/image" Target="../media/image40.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5A3F"/>
        </a:solidFill>
        <a:effectLst/>
      </p:bgPr>
    </p:bg>
    <p:spTree>
      <p:nvGrpSpPr>
        <p:cNvPr id="1" name=""/>
        <p:cNvGrpSpPr/>
        <p:nvPr/>
      </p:nvGrpSpPr>
      <p:grpSpPr>
        <a:xfrm>
          <a:off x="0" y="0"/>
          <a:ext cx="0" cy="0"/>
          <a:chOff x="0" y="0"/>
          <a:chExt cx="0" cy="0"/>
        </a:xfrm>
      </p:grpSpPr>
      <p:sp>
        <p:nvSpPr>
          <p:cNvPr id="4" name="Rectangle 3"/>
          <p:cNvSpPr/>
          <p:nvPr/>
        </p:nvSpPr>
        <p:spPr>
          <a:xfrm>
            <a:off x="1524000" y="2362200"/>
            <a:ext cx="5368522" cy="1569660"/>
          </a:xfrm>
          <a:prstGeom prst="rect">
            <a:avLst/>
          </a:prstGeom>
          <a:noFill/>
        </p:spPr>
        <p:txBody>
          <a:bodyPr vert="horz" wrap="none" lIns="91440" tIns="45720" rIns="91440" bIns="45720" anchor="ctr">
            <a:spAutoFit/>
          </a:bodyPr>
          <a:lstStyle/>
          <a:p>
            <a:pPr algn="ctr"/>
            <a:r>
              <a:rPr lang="en-US" sz="9600" b="1" cap="none" spc="0" dirty="0" smtClean="0">
                <a:ln w="24500" cmpd="dbl">
                  <a:solidFill>
                    <a:schemeClr val="accent2">
                      <a:shade val="85000"/>
                      <a:satMod val="155000"/>
                    </a:schemeClr>
                  </a:solidFill>
                  <a:prstDash val="solid"/>
                  <a:miter lim="800000"/>
                </a:ln>
                <a:solidFill>
                  <a:srgbClr val="E73C07"/>
                </a:solidFill>
                <a:effectLst>
                  <a:outerShdw blurRad="38100" dist="38100" dir="7020000" algn="tl">
                    <a:srgbClr val="000000">
                      <a:alpha val="35000"/>
                    </a:srgbClr>
                  </a:outerShdw>
                </a:effectLst>
              </a:rPr>
              <a:t>Volcanoes</a:t>
            </a:r>
            <a:endParaRPr lang="en-US" sz="9600" b="1" cap="none" spc="0" dirty="0">
              <a:ln w="24500" cmpd="dbl">
                <a:solidFill>
                  <a:schemeClr val="accent2">
                    <a:shade val="85000"/>
                    <a:satMod val="155000"/>
                  </a:schemeClr>
                </a:solidFill>
                <a:prstDash val="solid"/>
                <a:miter lim="800000"/>
              </a:ln>
              <a:solidFill>
                <a:srgbClr val="E73C07"/>
              </a:solidFill>
              <a:effectLst>
                <a:outerShdw blurRad="38100" dist="38100" dir="7020000" algn="tl">
                  <a:srgbClr val="000000">
                    <a:alpha val="35000"/>
                  </a:srgbClr>
                </a:outerShdw>
              </a:effectLst>
            </a:endParaRPr>
          </a:p>
        </p:txBody>
      </p:sp>
      <p:pic>
        <p:nvPicPr>
          <p:cNvPr id="5" name="Picture 4" descr="volcanoe1.jpg"/>
          <p:cNvPicPr>
            <a:picLocks noChangeAspect="1"/>
          </p:cNvPicPr>
          <p:nvPr/>
        </p:nvPicPr>
        <p:blipFill>
          <a:blip r:embed="rId4" cstate="print"/>
          <a:stretch>
            <a:fillRect/>
          </a:stretch>
        </p:blipFill>
        <p:spPr>
          <a:xfrm>
            <a:off x="304800" y="381000"/>
            <a:ext cx="2057400" cy="1377000"/>
          </a:xfrm>
          <a:prstGeom prst="rect">
            <a:avLst/>
          </a:prstGeom>
        </p:spPr>
      </p:pic>
      <p:pic>
        <p:nvPicPr>
          <p:cNvPr id="6" name="Picture 5" descr="volcanoe2.jpg"/>
          <p:cNvPicPr>
            <a:picLocks noChangeAspect="1"/>
          </p:cNvPicPr>
          <p:nvPr/>
        </p:nvPicPr>
        <p:blipFill>
          <a:blip r:embed="rId5" cstate="print"/>
          <a:stretch>
            <a:fillRect/>
          </a:stretch>
        </p:blipFill>
        <p:spPr>
          <a:xfrm>
            <a:off x="6453756" y="304800"/>
            <a:ext cx="1985394" cy="1524000"/>
          </a:xfrm>
          <a:prstGeom prst="rect">
            <a:avLst/>
          </a:prstGeom>
        </p:spPr>
      </p:pic>
      <p:pic>
        <p:nvPicPr>
          <p:cNvPr id="7" name="Picture 6" descr="volcanoe3.jpg"/>
          <p:cNvPicPr>
            <a:picLocks noChangeAspect="1"/>
          </p:cNvPicPr>
          <p:nvPr/>
        </p:nvPicPr>
        <p:blipFill>
          <a:blip r:embed="rId6" cstate="print"/>
          <a:stretch>
            <a:fillRect/>
          </a:stretch>
        </p:blipFill>
        <p:spPr>
          <a:xfrm>
            <a:off x="6200228" y="4876800"/>
            <a:ext cx="2486572" cy="1590675"/>
          </a:xfrm>
          <a:prstGeom prst="rect">
            <a:avLst/>
          </a:prstGeom>
        </p:spPr>
      </p:pic>
      <p:pic>
        <p:nvPicPr>
          <p:cNvPr id="8" name="Picture 7" descr="volcanoe4.jpg"/>
          <p:cNvPicPr>
            <a:picLocks noChangeAspect="1"/>
          </p:cNvPicPr>
          <p:nvPr/>
        </p:nvPicPr>
        <p:blipFill>
          <a:blip r:embed="rId7" cstate="print"/>
          <a:stretch>
            <a:fillRect/>
          </a:stretch>
        </p:blipFill>
        <p:spPr>
          <a:xfrm>
            <a:off x="609600" y="4249228"/>
            <a:ext cx="1600200" cy="2113472"/>
          </a:xfrm>
          <a:prstGeom prst="rect">
            <a:avLst/>
          </a:prstGeom>
        </p:spPr>
      </p:pic>
      <p:pic>
        <p:nvPicPr>
          <p:cNvPr id="20482" name="Picture 2" descr="C:\Users\Miriam\AppData\Local\Microsoft\Windows\Temporary Internet Files\Content.IE5\KRCBSKHF\MMj02828610000[1].gif"/>
          <p:cNvPicPr>
            <a:picLocks noChangeAspect="1" noChangeArrowheads="1" noCrop="1"/>
          </p:cNvPicPr>
          <p:nvPr/>
        </p:nvPicPr>
        <p:blipFill>
          <a:blip r:embed="rId8" cstate="print"/>
          <a:srcRect/>
          <a:stretch>
            <a:fillRect/>
          </a:stretch>
        </p:blipFill>
        <p:spPr bwMode="auto">
          <a:xfrm>
            <a:off x="3733800" y="533400"/>
            <a:ext cx="1371600" cy="1076325"/>
          </a:xfrm>
          <a:prstGeom prst="rect">
            <a:avLst/>
          </a:prstGeom>
          <a:noFill/>
        </p:spPr>
      </p:pic>
      <p:pic>
        <p:nvPicPr>
          <p:cNvPr id="20484"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381000" y="6248400"/>
            <a:ext cx="447675" cy="609600"/>
          </a:xfrm>
          <a:prstGeom prst="rect">
            <a:avLst/>
          </a:prstGeom>
          <a:noFill/>
        </p:spPr>
      </p:pic>
      <p:pic>
        <p:nvPicPr>
          <p:cNvPr id="13"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0" y="6248400"/>
            <a:ext cx="447675" cy="609600"/>
          </a:xfrm>
          <a:prstGeom prst="rect">
            <a:avLst/>
          </a:prstGeom>
          <a:noFill/>
        </p:spPr>
      </p:pic>
      <p:pic>
        <p:nvPicPr>
          <p:cNvPr id="14"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762000" y="6248400"/>
            <a:ext cx="447675" cy="609600"/>
          </a:xfrm>
          <a:prstGeom prst="rect">
            <a:avLst/>
          </a:prstGeom>
          <a:noFill/>
        </p:spPr>
      </p:pic>
      <p:pic>
        <p:nvPicPr>
          <p:cNvPr id="15"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1143000" y="6248400"/>
            <a:ext cx="447675" cy="609600"/>
          </a:xfrm>
          <a:prstGeom prst="rect">
            <a:avLst/>
          </a:prstGeom>
          <a:noFill/>
        </p:spPr>
      </p:pic>
      <p:pic>
        <p:nvPicPr>
          <p:cNvPr id="16"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1447800" y="6248400"/>
            <a:ext cx="447675" cy="609600"/>
          </a:xfrm>
          <a:prstGeom prst="rect">
            <a:avLst/>
          </a:prstGeom>
          <a:noFill/>
        </p:spPr>
      </p:pic>
      <p:pic>
        <p:nvPicPr>
          <p:cNvPr id="17"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533400" y="6248400"/>
            <a:ext cx="447675" cy="609600"/>
          </a:xfrm>
          <a:prstGeom prst="rect">
            <a:avLst/>
          </a:prstGeom>
          <a:noFill/>
        </p:spPr>
      </p:pic>
      <p:pic>
        <p:nvPicPr>
          <p:cNvPr id="18"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1752600" y="6248400"/>
            <a:ext cx="447675" cy="609600"/>
          </a:xfrm>
          <a:prstGeom prst="rect">
            <a:avLst/>
          </a:prstGeom>
          <a:noFill/>
        </p:spPr>
      </p:pic>
      <p:pic>
        <p:nvPicPr>
          <p:cNvPr id="19"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152400" y="6248400"/>
            <a:ext cx="447675" cy="609600"/>
          </a:xfrm>
          <a:prstGeom prst="rect">
            <a:avLst/>
          </a:prstGeom>
          <a:noFill/>
        </p:spPr>
      </p:pic>
      <p:pic>
        <p:nvPicPr>
          <p:cNvPr id="20"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2057400" y="6248400"/>
            <a:ext cx="447675" cy="609600"/>
          </a:xfrm>
          <a:prstGeom prst="rect">
            <a:avLst/>
          </a:prstGeom>
          <a:noFill/>
        </p:spPr>
      </p:pic>
      <p:pic>
        <p:nvPicPr>
          <p:cNvPr id="21"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990600" y="6248400"/>
            <a:ext cx="447675" cy="609600"/>
          </a:xfrm>
          <a:prstGeom prst="rect">
            <a:avLst/>
          </a:prstGeom>
          <a:noFill/>
        </p:spPr>
      </p:pic>
      <p:pic>
        <p:nvPicPr>
          <p:cNvPr id="22"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2667000" y="6248400"/>
            <a:ext cx="447675" cy="609600"/>
          </a:xfrm>
          <a:prstGeom prst="rect">
            <a:avLst/>
          </a:prstGeom>
          <a:noFill/>
        </p:spPr>
      </p:pic>
      <p:pic>
        <p:nvPicPr>
          <p:cNvPr id="23"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2362200" y="6248400"/>
            <a:ext cx="447675" cy="609600"/>
          </a:xfrm>
          <a:prstGeom prst="rect">
            <a:avLst/>
          </a:prstGeom>
          <a:noFill/>
        </p:spPr>
      </p:pic>
      <p:pic>
        <p:nvPicPr>
          <p:cNvPr id="24"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3276600" y="6248400"/>
            <a:ext cx="447675" cy="609600"/>
          </a:xfrm>
          <a:prstGeom prst="rect">
            <a:avLst/>
          </a:prstGeom>
          <a:noFill/>
        </p:spPr>
      </p:pic>
      <p:pic>
        <p:nvPicPr>
          <p:cNvPr id="25"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2971800" y="6248400"/>
            <a:ext cx="447675" cy="609600"/>
          </a:xfrm>
          <a:prstGeom prst="rect">
            <a:avLst/>
          </a:prstGeom>
          <a:noFill/>
        </p:spPr>
      </p:pic>
      <p:pic>
        <p:nvPicPr>
          <p:cNvPr id="26"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3581400" y="6248400"/>
            <a:ext cx="447675" cy="609600"/>
          </a:xfrm>
          <a:prstGeom prst="rect">
            <a:avLst/>
          </a:prstGeom>
          <a:noFill/>
        </p:spPr>
      </p:pic>
      <p:pic>
        <p:nvPicPr>
          <p:cNvPr id="27"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4191000" y="6248400"/>
            <a:ext cx="447675" cy="609600"/>
          </a:xfrm>
          <a:prstGeom prst="rect">
            <a:avLst/>
          </a:prstGeom>
          <a:noFill/>
        </p:spPr>
      </p:pic>
      <p:pic>
        <p:nvPicPr>
          <p:cNvPr id="28"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3886200" y="6248400"/>
            <a:ext cx="447675" cy="609600"/>
          </a:xfrm>
          <a:prstGeom prst="rect">
            <a:avLst/>
          </a:prstGeom>
          <a:noFill/>
        </p:spPr>
      </p:pic>
      <p:pic>
        <p:nvPicPr>
          <p:cNvPr id="29"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4343400" y="6248400"/>
            <a:ext cx="447675" cy="609600"/>
          </a:xfrm>
          <a:prstGeom prst="rect">
            <a:avLst/>
          </a:prstGeom>
          <a:noFill/>
        </p:spPr>
      </p:pic>
      <p:pic>
        <p:nvPicPr>
          <p:cNvPr id="30"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4648200" y="6248400"/>
            <a:ext cx="447675" cy="609600"/>
          </a:xfrm>
          <a:prstGeom prst="rect">
            <a:avLst/>
          </a:prstGeom>
          <a:noFill/>
        </p:spPr>
      </p:pic>
      <p:pic>
        <p:nvPicPr>
          <p:cNvPr id="31"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5257800" y="6248400"/>
            <a:ext cx="447675" cy="609600"/>
          </a:xfrm>
          <a:prstGeom prst="rect">
            <a:avLst/>
          </a:prstGeom>
          <a:noFill/>
        </p:spPr>
      </p:pic>
      <p:pic>
        <p:nvPicPr>
          <p:cNvPr id="32"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4495800" y="6248400"/>
            <a:ext cx="447675" cy="609600"/>
          </a:xfrm>
          <a:prstGeom prst="rect">
            <a:avLst/>
          </a:prstGeom>
          <a:noFill/>
        </p:spPr>
      </p:pic>
      <p:pic>
        <p:nvPicPr>
          <p:cNvPr id="33"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4953000" y="6248400"/>
            <a:ext cx="447675" cy="609600"/>
          </a:xfrm>
          <a:prstGeom prst="rect">
            <a:avLst/>
          </a:prstGeom>
          <a:noFill/>
        </p:spPr>
      </p:pic>
      <p:pic>
        <p:nvPicPr>
          <p:cNvPr id="34"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6248400" y="6248400"/>
            <a:ext cx="447675" cy="609600"/>
          </a:xfrm>
          <a:prstGeom prst="rect">
            <a:avLst/>
          </a:prstGeom>
          <a:noFill/>
        </p:spPr>
      </p:pic>
      <p:pic>
        <p:nvPicPr>
          <p:cNvPr id="35"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5562600" y="6248400"/>
            <a:ext cx="447675" cy="609600"/>
          </a:xfrm>
          <a:prstGeom prst="rect">
            <a:avLst/>
          </a:prstGeom>
          <a:noFill/>
        </p:spPr>
      </p:pic>
      <p:pic>
        <p:nvPicPr>
          <p:cNvPr id="36"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5867400" y="6248400"/>
            <a:ext cx="447675" cy="609600"/>
          </a:xfrm>
          <a:prstGeom prst="rect">
            <a:avLst/>
          </a:prstGeom>
          <a:noFill/>
        </p:spPr>
      </p:pic>
      <p:pic>
        <p:nvPicPr>
          <p:cNvPr id="37"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6477000" y="6248400"/>
            <a:ext cx="447675" cy="609600"/>
          </a:xfrm>
          <a:prstGeom prst="rect">
            <a:avLst/>
          </a:prstGeom>
          <a:noFill/>
        </p:spPr>
      </p:pic>
      <p:pic>
        <p:nvPicPr>
          <p:cNvPr id="38"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6781800" y="6248400"/>
            <a:ext cx="447675" cy="609600"/>
          </a:xfrm>
          <a:prstGeom prst="rect">
            <a:avLst/>
          </a:prstGeom>
          <a:noFill/>
        </p:spPr>
      </p:pic>
      <p:pic>
        <p:nvPicPr>
          <p:cNvPr id="39"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6096000" y="6248400"/>
            <a:ext cx="447675" cy="609600"/>
          </a:xfrm>
          <a:prstGeom prst="rect">
            <a:avLst/>
          </a:prstGeom>
          <a:noFill/>
        </p:spPr>
      </p:pic>
      <p:pic>
        <p:nvPicPr>
          <p:cNvPr id="40"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7086600" y="6248400"/>
            <a:ext cx="447675" cy="609600"/>
          </a:xfrm>
          <a:prstGeom prst="rect">
            <a:avLst/>
          </a:prstGeom>
          <a:noFill/>
        </p:spPr>
      </p:pic>
      <p:pic>
        <p:nvPicPr>
          <p:cNvPr id="41"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7391400" y="6248400"/>
            <a:ext cx="447675" cy="609600"/>
          </a:xfrm>
          <a:prstGeom prst="rect">
            <a:avLst/>
          </a:prstGeom>
          <a:noFill/>
        </p:spPr>
      </p:pic>
      <p:pic>
        <p:nvPicPr>
          <p:cNvPr id="42"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7620000" y="6248400"/>
            <a:ext cx="447675" cy="609600"/>
          </a:xfrm>
          <a:prstGeom prst="rect">
            <a:avLst/>
          </a:prstGeom>
          <a:noFill/>
        </p:spPr>
      </p:pic>
      <p:pic>
        <p:nvPicPr>
          <p:cNvPr id="43"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7848600" y="6248400"/>
            <a:ext cx="447675" cy="609600"/>
          </a:xfrm>
          <a:prstGeom prst="rect">
            <a:avLst/>
          </a:prstGeom>
          <a:noFill/>
        </p:spPr>
      </p:pic>
      <p:pic>
        <p:nvPicPr>
          <p:cNvPr id="44"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8153400" y="6248400"/>
            <a:ext cx="447675" cy="609600"/>
          </a:xfrm>
          <a:prstGeom prst="rect">
            <a:avLst/>
          </a:prstGeom>
          <a:noFill/>
        </p:spPr>
      </p:pic>
      <p:pic>
        <p:nvPicPr>
          <p:cNvPr id="45"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8458200" y="6248400"/>
            <a:ext cx="447675" cy="609600"/>
          </a:xfrm>
          <a:prstGeom prst="rect">
            <a:avLst/>
          </a:prstGeom>
          <a:noFill/>
        </p:spPr>
      </p:pic>
      <p:pic>
        <p:nvPicPr>
          <p:cNvPr id="46" name="Picture 4" descr="C:\Users\Miriam\AppData\Local\Microsoft\Windows\Temporary Internet Files\Content.IE5\DLFETVA3\MMj02363570000[1].gif"/>
          <p:cNvPicPr>
            <a:picLocks noChangeAspect="1" noChangeArrowheads="1" noCrop="1"/>
          </p:cNvPicPr>
          <p:nvPr/>
        </p:nvPicPr>
        <p:blipFill>
          <a:blip r:embed="rId9" cstate="print"/>
          <a:srcRect/>
          <a:stretch>
            <a:fillRect/>
          </a:stretch>
        </p:blipFill>
        <p:spPr bwMode="auto">
          <a:xfrm>
            <a:off x="8696325" y="6248400"/>
            <a:ext cx="447675" cy="609600"/>
          </a:xfrm>
          <a:prstGeom prst="rect">
            <a:avLst/>
          </a:prstGeom>
          <a:noFill/>
        </p:spPr>
      </p:pic>
      <p:pic>
        <p:nvPicPr>
          <p:cNvPr id="48" name="MSj00974840000[1].wav">
            <a:hlinkClick r:id="" action="ppaction://media"/>
          </p:cNvPr>
          <p:cNvPicPr>
            <a:picLocks noRot="1" noChangeAspect="1"/>
          </p:cNvPicPr>
          <p:nvPr>
            <a:wavAudioFile r:embed="rId1" name="MSj00974840000[1].wav"/>
          </p:nvPr>
        </p:nvPicPr>
        <p:blipFill>
          <a:blip r:embed="rId10" cstate="print"/>
          <a:stretch>
            <a:fillRect/>
          </a:stretch>
        </p:blipFill>
        <p:spPr>
          <a:xfrm>
            <a:off x="0" y="0"/>
            <a:ext cx="304800" cy="304800"/>
          </a:xfrm>
          <a:prstGeom prst="rect">
            <a:avLst/>
          </a:prstGeom>
        </p:spPr>
      </p:pic>
    </p:spTree>
  </p:cSld>
  <p:clrMapOvr>
    <a:masterClrMapping/>
  </p:clrMapOvr>
  <p:transition spd="slow" advClick="0" advTm="9000">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par>
                          <p:cTn id="10" fill="hold">
                            <p:stCondLst>
                              <p:cond delay="3600"/>
                            </p:stCondLst>
                            <p:childTnLst>
                              <p:par>
                                <p:cTn id="11" presetID="8" presetClass="emph" presetSubtype="0" fill="hold" grpId="2" nodeType="afterEffect">
                                  <p:stCondLst>
                                    <p:cond delay="0"/>
                                  </p:stCondLst>
                                  <p:iterate type="lt">
                                    <p:tmPct val="0"/>
                                  </p:iterate>
                                  <p:childTnLst>
                                    <p:animRot by="21600000">
                                      <p:cBhvr>
                                        <p:cTn id="12" dur="2000" fill="hold"/>
                                        <p:tgtEl>
                                          <p:spTgt spid="4"/>
                                        </p:tgtEl>
                                        <p:attrNameLst>
                                          <p:attrName>r</p:attrName>
                                        </p:attrNameLst>
                                      </p:cBhvr>
                                    </p:animRot>
                                  </p:childTnLst>
                                </p:cTn>
                              </p:par>
                              <p:par>
                                <p:cTn id="13" presetID="23" presetClass="emph" presetSubtype="0" fill="hold" grpId="3" nodeType="withEffect">
                                  <p:stCondLst>
                                    <p:cond delay="0"/>
                                  </p:stCondLst>
                                  <p:iterate type="lt">
                                    <p:tmPct val="0"/>
                                  </p:iterate>
                                  <p:childTnLst>
                                    <p:animClr clrSpc="hsl">
                                      <p:cBhvr override="childStyle">
                                        <p:cTn id="14" dur="500" fill="hold"/>
                                        <p:tgtEl>
                                          <p:spTgt spid="4"/>
                                        </p:tgtEl>
                                        <p:attrNameLst>
                                          <p:attrName>style.color</p:attrName>
                                        </p:attrNameLst>
                                      </p:cBhvr>
                                      <p:by>
                                        <p:hsl h="10842353" s="0" l="0"/>
                                      </p:by>
                                    </p:animClr>
                                    <p:animClr clrSpc="hsl">
                                      <p:cBhvr>
                                        <p:cTn id="15" dur="500" fill="hold"/>
                                        <p:tgtEl>
                                          <p:spTgt spid="4"/>
                                        </p:tgtEl>
                                        <p:attrNameLst>
                                          <p:attrName>fillcolor</p:attrName>
                                        </p:attrNameLst>
                                      </p:cBhvr>
                                      <p:by>
                                        <p:hsl h="10842353" s="0" l="0"/>
                                      </p:by>
                                    </p:animClr>
                                    <p:animClr clrSpc="hsl">
                                      <p:cBhvr>
                                        <p:cTn id="16" dur="500" fill="hold"/>
                                        <p:tgtEl>
                                          <p:spTgt spid="4"/>
                                        </p:tgtEl>
                                        <p:attrNameLst>
                                          <p:attrName>stroke.color</p:attrName>
                                        </p:attrNameLst>
                                      </p:cBhvr>
                                      <p:by>
                                        <p:hsl h="10842353" s="0" l="0"/>
                                      </p:by>
                                    </p:animClr>
                                    <p:set>
                                      <p:cBhvr>
                                        <p:cTn id="17" dur="500" fill="hold"/>
                                        <p:tgtEl>
                                          <p:spTgt spid="4"/>
                                        </p:tgtEl>
                                        <p:attrNameLst>
                                          <p:attrName>fill.type</p:attrName>
                                        </p:attrNameLst>
                                      </p:cBhvr>
                                      <p:to>
                                        <p:strVal val="solid"/>
                                      </p:to>
                                    </p:set>
                                  </p:childTnLst>
                                </p:cTn>
                              </p:par>
                            </p:childTnLst>
                          </p:cTn>
                        </p:par>
                        <p:par>
                          <p:cTn id="18" fill="hold">
                            <p:stCondLst>
                              <p:cond delay="5600"/>
                            </p:stCondLst>
                            <p:childTnLst>
                              <p:par>
                                <p:cTn id="19" presetID="26" presetClass="emph" presetSubtype="0" fill="hold" nodeType="afterEffect">
                                  <p:stCondLst>
                                    <p:cond delay="0"/>
                                  </p:stCondLst>
                                  <p:childTnLst>
                                    <p:animEffect transition="out" filter="fade">
                                      <p:cBhvr>
                                        <p:cTn id="20" dur="500" tmFilter="0, 0; .2, .5; .8, .5; 1, 0"/>
                                        <p:tgtEl>
                                          <p:spTgt spid="5"/>
                                        </p:tgtEl>
                                      </p:cBhvr>
                                    </p:animEffect>
                                    <p:animScale>
                                      <p:cBhvr>
                                        <p:cTn id="21" dur="250" autoRev="1" fill="hold"/>
                                        <p:tgtEl>
                                          <p:spTgt spid="5"/>
                                        </p:tgtEl>
                                      </p:cBhvr>
                                      <p:by x="105000" y="105000"/>
                                    </p:animScale>
                                  </p:childTnLst>
                                </p:cTn>
                              </p:par>
                              <p:par>
                                <p:cTn id="22" presetID="26" presetClass="emph" presetSubtype="0" fill="hold" nodeType="withEffect">
                                  <p:stCondLst>
                                    <p:cond delay="0"/>
                                  </p:stCondLst>
                                  <p:childTnLst>
                                    <p:animEffect transition="out" filter="fade">
                                      <p:cBhvr>
                                        <p:cTn id="23" dur="500" tmFilter="0, 0; .2, .5; .8, .5; 1, 0"/>
                                        <p:tgtEl>
                                          <p:spTgt spid="6"/>
                                        </p:tgtEl>
                                      </p:cBhvr>
                                    </p:animEffect>
                                    <p:animScale>
                                      <p:cBhvr>
                                        <p:cTn id="24" dur="250" autoRev="1" fill="hold"/>
                                        <p:tgtEl>
                                          <p:spTgt spid="6"/>
                                        </p:tgtEl>
                                      </p:cBhvr>
                                      <p:by x="105000" y="105000"/>
                                    </p:animScale>
                                  </p:childTnLst>
                                </p:cTn>
                              </p:par>
                              <p:par>
                                <p:cTn id="25" presetID="26" presetClass="emph" presetSubtype="0" fill="hold" nodeType="withEffect">
                                  <p:stCondLst>
                                    <p:cond delay="0"/>
                                  </p:stCondLst>
                                  <p:childTnLst>
                                    <p:animEffect transition="out" filter="fade">
                                      <p:cBhvr>
                                        <p:cTn id="26" dur="500" tmFilter="0, 0; .2, .5; .8, .5; 1, 0"/>
                                        <p:tgtEl>
                                          <p:spTgt spid="7"/>
                                        </p:tgtEl>
                                      </p:cBhvr>
                                    </p:animEffect>
                                    <p:animScale>
                                      <p:cBhvr>
                                        <p:cTn id="27" dur="250" autoRev="1" fill="hold"/>
                                        <p:tgtEl>
                                          <p:spTgt spid="7"/>
                                        </p:tgtEl>
                                      </p:cBhvr>
                                      <p:by x="105000" y="105000"/>
                                    </p:animScale>
                                  </p:childTnLst>
                                </p:cTn>
                              </p:par>
                              <p:par>
                                <p:cTn id="28" presetID="26" presetClass="emph" presetSubtype="0" fill="hold" nodeType="withEffect">
                                  <p:stCondLst>
                                    <p:cond delay="0"/>
                                  </p:stCondLst>
                                  <p:childTnLst>
                                    <p:animEffect transition="out" filter="fade">
                                      <p:cBhvr>
                                        <p:cTn id="29" dur="500" tmFilter="0, 0; .2, .5; .8, .5; 1, 0"/>
                                        <p:tgtEl>
                                          <p:spTgt spid="8"/>
                                        </p:tgtEl>
                                      </p:cBhvr>
                                    </p:animEffect>
                                    <p:animScale>
                                      <p:cBhvr>
                                        <p:cTn id="30" dur="250" autoRev="1" fill="hold"/>
                                        <p:tgtEl>
                                          <p:spTgt spid="8"/>
                                        </p:tgtEl>
                                      </p:cBhvr>
                                      <p:by x="105000" y="105000"/>
                                    </p:animScale>
                                  </p:childTnLst>
                                </p:cTn>
                              </p:par>
                            </p:childTnLst>
                          </p:cTn>
                        </p:par>
                        <p:par>
                          <p:cTn id="31" fill="hold">
                            <p:stCondLst>
                              <p:cond delay="6100"/>
                            </p:stCondLst>
                            <p:childTnLst>
                              <p:par>
                                <p:cTn id="32" presetID="1" presetClass="mediacall" presetSubtype="0" fill="hold" nodeType="afterEffect">
                                  <p:stCondLst>
                                    <p:cond delay="0"/>
                                  </p:stCondLst>
                                  <p:childTnLst>
                                    <p:cmd type="call" cmd="playFrom(0.0)">
                                      <p:cBhvr>
                                        <p:cTn id="33" dur="2132" fill="hold"/>
                                        <p:tgtEl>
                                          <p:spTgt spid="4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4" fill="hold" display="0">
                  <p:stCondLst>
                    <p:cond delay="indefinite"/>
                  </p:stCondLst>
                  <p:endCondLst>
                    <p:cond evt="onNext" delay="0">
                      <p:tgtEl>
                        <p:sldTgt/>
                      </p:tgtEl>
                    </p:cond>
                    <p:cond evt="onPrev" delay="0">
                      <p:tgtEl>
                        <p:sldTgt/>
                      </p:tgtEl>
                    </p:cond>
                    <p:cond evt="onStopAudio" delay="0">
                      <p:tgtEl>
                        <p:sldTgt/>
                      </p:tgtEl>
                    </p:cond>
                  </p:endCondLst>
                </p:cTn>
                <p:tgtEl>
                  <p:spTgt spid="48"/>
                </p:tgtEl>
              </p:cMediaNode>
            </p:audio>
          </p:childTnLst>
        </p:cTn>
      </p:par>
    </p:tnLst>
    <p:bldLst>
      <p:bldP spid="4" grpId="0"/>
      <p:bldP spid="4" grpId="2"/>
      <p:bldP spid="4" grpId="3"/>
    </p:bldLst>
  </p:timing>
</p:sld>
</file>

<file path=ppt/slides/slide1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E73C07"/>
            </a:gs>
            <a:gs pos="0">
              <a:srgbClr val="E73C07"/>
            </a:gs>
            <a:gs pos="0">
              <a:schemeClr val="accent2">
                <a:lumMod val="75000"/>
              </a:schemeClr>
            </a:gs>
            <a:gs pos="13000">
              <a:srgbClr val="5F5F5F"/>
            </a:gs>
            <a:gs pos="21001">
              <a:srgbClr val="5F5F5F"/>
            </a:gs>
            <a:gs pos="63000">
              <a:srgbClr val="FFFFFF"/>
            </a:gs>
            <a:gs pos="67000">
              <a:srgbClr val="B2B2B2"/>
            </a:gs>
            <a:gs pos="69000">
              <a:srgbClr val="292929"/>
            </a:gs>
            <a:gs pos="82001">
              <a:srgbClr val="777777"/>
            </a:gs>
            <a:gs pos="100000">
              <a:srgbClr val="EAEAEA"/>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Rectangle 2"/>
          <p:cNvSpPr/>
          <p:nvPr/>
        </p:nvSpPr>
        <p:spPr>
          <a:xfrm>
            <a:off x="2819400" y="990600"/>
            <a:ext cx="3581400" cy="1107996"/>
          </a:xfrm>
          <a:prstGeom prst="rect">
            <a:avLst/>
          </a:prstGeom>
          <a:noFill/>
        </p:spPr>
        <p:txBody>
          <a:bodyPr wrap="square" lIns="91440" tIns="45720" rIns="91440" bIns="45720">
            <a:spAutoFit/>
          </a:bodyPr>
          <a:lstStyle/>
          <a:p>
            <a:pPr algn="ctr"/>
            <a:r>
              <a:rPr lang="en-US" sz="6600" b="1" dirty="0" smtClean="0">
                <a:ln w="10541" cmpd="sng">
                  <a:solidFill>
                    <a:srgbClr val="7D7D7D">
                      <a:tint val="100000"/>
                      <a:shade val="100000"/>
                      <a:satMod val="110000"/>
                    </a:srgbClr>
                  </a:solidFill>
                  <a:prstDash val="solid"/>
                </a:ln>
                <a:solidFill>
                  <a:srgbClr val="C00000"/>
                </a:solidFill>
              </a:rPr>
              <a:t>Toba</a:t>
            </a:r>
            <a:endParaRPr lang="en-US" sz="6600" b="1" dirty="0">
              <a:ln w="10541" cmpd="sng">
                <a:solidFill>
                  <a:srgbClr val="7D7D7D">
                    <a:tint val="100000"/>
                    <a:shade val="100000"/>
                    <a:satMod val="110000"/>
                  </a:srgbClr>
                </a:solidFill>
                <a:prstDash val="solid"/>
              </a:ln>
              <a:solidFill>
                <a:srgbClr val="C00000"/>
              </a:solidFill>
            </a:endParaRPr>
          </a:p>
        </p:txBody>
      </p:sp>
      <p:pic>
        <p:nvPicPr>
          <p:cNvPr id="28674" name="Picture 2" descr="http://t3.gstatic.com/images?q=tbn:JRgjH83FmixQ7M:http://www.andaman.org/BOOK/originals/Weber-Toba/pinatubo.jpg">
            <a:hlinkClick r:id="rId3"/>
          </p:cNvPr>
          <p:cNvPicPr>
            <a:picLocks noChangeAspect="1" noChangeArrowheads="1"/>
          </p:cNvPicPr>
          <p:nvPr/>
        </p:nvPicPr>
        <p:blipFill>
          <a:blip r:embed="rId4" cstate="print"/>
          <a:srcRect/>
          <a:stretch>
            <a:fillRect/>
          </a:stretch>
        </p:blipFill>
        <p:spPr bwMode="auto">
          <a:xfrm>
            <a:off x="7391400" y="152400"/>
            <a:ext cx="1600200" cy="1295399"/>
          </a:xfrm>
          <a:prstGeom prst="rect">
            <a:avLst/>
          </a:prstGeom>
          <a:noFill/>
        </p:spPr>
      </p:pic>
      <p:sp>
        <p:nvSpPr>
          <p:cNvPr id="6" name="TextBox 5"/>
          <p:cNvSpPr txBox="1"/>
          <p:nvPr/>
        </p:nvSpPr>
        <p:spPr>
          <a:xfrm>
            <a:off x="1981200" y="2057400"/>
            <a:ext cx="5410200" cy="3693319"/>
          </a:xfrm>
          <a:prstGeom prst="rect">
            <a:avLst/>
          </a:prstGeom>
          <a:noFill/>
        </p:spPr>
        <p:txBody>
          <a:bodyPr wrap="square" rtlCol="0">
            <a:spAutoFit/>
          </a:bodyPr>
          <a:lstStyle/>
          <a:p>
            <a:r>
              <a:rPr lang="en-US" dirty="0" smtClean="0"/>
              <a:t> Toba is found on the Indonesian island of Sumatra. It erupted approximately 73,500 years ago. The eruption was ultra plinian. There was an eruptive volume of about 2,800 cubic kilometres. After the eruption volcanic ash and sulfur dioxide aerosols injected into the stratosphere and formed a thin layer surrounding the globe that partially blocked the suns rays. This caused a long cold volcanic winter. Some scientists have speculated that this eruption brought humans to the brink of extinction. But Toba wasn’t the biggest volcanic eruption ever, the eruption of La Garita in Western United States approximately 27,000,000 years ago, was almost twice as big.</a:t>
            </a:r>
            <a:endParaRPr lang="en-US" dirty="0"/>
          </a:p>
        </p:txBody>
      </p:sp>
      <p:sp>
        <p:nvSpPr>
          <p:cNvPr id="7" name="TextBox 6"/>
          <p:cNvSpPr txBox="1"/>
          <p:nvPr/>
        </p:nvSpPr>
        <p:spPr>
          <a:xfrm>
            <a:off x="7620000" y="1524000"/>
            <a:ext cx="1676400" cy="553998"/>
          </a:xfrm>
          <a:prstGeom prst="rect">
            <a:avLst/>
          </a:prstGeom>
          <a:noFill/>
        </p:spPr>
        <p:txBody>
          <a:bodyPr wrap="square" rtlCol="0">
            <a:spAutoFit/>
          </a:bodyPr>
          <a:lstStyle/>
          <a:p>
            <a:r>
              <a:rPr lang="en-US" sz="1200" dirty="0" smtClean="0">
                <a:solidFill>
                  <a:schemeClr val="bg1"/>
                </a:solidFill>
                <a:latin typeface="Comic Sans MS" pitchFamily="66" charset="0"/>
              </a:rPr>
              <a:t>The Plinian column.</a:t>
            </a:r>
          </a:p>
          <a:p>
            <a:endParaRPr lang="en-US" dirty="0"/>
          </a:p>
        </p:txBody>
      </p:sp>
      <p:sp>
        <p:nvSpPr>
          <p:cNvPr id="8" name="TextBox 7"/>
          <p:cNvSpPr txBox="1"/>
          <p:nvPr/>
        </p:nvSpPr>
        <p:spPr>
          <a:xfrm>
            <a:off x="152400" y="1447800"/>
            <a:ext cx="1524000" cy="276999"/>
          </a:xfrm>
          <a:prstGeom prst="rect">
            <a:avLst/>
          </a:prstGeom>
          <a:noFill/>
        </p:spPr>
        <p:txBody>
          <a:bodyPr wrap="square" rtlCol="0">
            <a:spAutoFit/>
          </a:bodyPr>
          <a:lstStyle/>
          <a:p>
            <a:r>
              <a:rPr lang="en-US" sz="1200" dirty="0" smtClean="0">
                <a:solidFill>
                  <a:schemeClr val="bg1"/>
                </a:solidFill>
                <a:latin typeface="Comic Sans MS" pitchFamily="66" charset="0"/>
              </a:rPr>
              <a:t>Toba as it is today</a:t>
            </a:r>
            <a:endParaRPr lang="en-US" sz="1200" dirty="0">
              <a:solidFill>
                <a:schemeClr val="bg1"/>
              </a:solidFill>
              <a:latin typeface="Comic Sans MS" pitchFamily="66" charset="0"/>
            </a:endParaRPr>
          </a:p>
        </p:txBody>
      </p:sp>
      <p:pic>
        <p:nvPicPr>
          <p:cNvPr id="9" name="MSj00975020000[1].wav">
            <a:hlinkClick r:id="" action="ppaction://media"/>
          </p:cNvPr>
          <p:cNvPicPr>
            <a:picLocks noRot="1" noChangeAspect="1"/>
          </p:cNvPicPr>
          <p:nvPr>
            <a:wavAudioFile r:embed="rId1" name="MSj00975020000[1].wav"/>
          </p:nvPr>
        </p:nvPicPr>
        <p:blipFill>
          <a:blip r:embed="rId5" cstate="print"/>
          <a:stretch>
            <a:fillRect/>
          </a:stretch>
        </p:blipFill>
        <p:spPr>
          <a:xfrm>
            <a:off x="838200" y="304800"/>
            <a:ext cx="304800" cy="304800"/>
          </a:xfrm>
          <a:prstGeom prst="rect">
            <a:avLst/>
          </a:prstGeom>
        </p:spPr>
      </p:pic>
      <p:pic>
        <p:nvPicPr>
          <p:cNvPr id="28676" name="Picture 4" descr="http://t2.gstatic.com/images?q=tbn:BbZqgeAe555ptM:http://blog.ratestogo.com/wp-content/uploads/2008/05/worst5.jpg">
            <a:hlinkClick r:id="rId6"/>
          </p:cNvPr>
          <p:cNvPicPr>
            <a:picLocks noChangeAspect="1" noChangeArrowheads="1"/>
          </p:cNvPicPr>
          <p:nvPr/>
        </p:nvPicPr>
        <p:blipFill>
          <a:blip r:embed="rId7" cstate="print"/>
          <a:srcRect/>
          <a:stretch>
            <a:fillRect/>
          </a:stretch>
        </p:blipFill>
        <p:spPr bwMode="auto">
          <a:xfrm>
            <a:off x="152400" y="152400"/>
            <a:ext cx="1676400" cy="1219200"/>
          </a:xfrm>
          <a:prstGeom prst="rect">
            <a:avLst/>
          </a:prstGeom>
          <a:noFill/>
        </p:spPr>
      </p:pic>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iterate type="wd">
                                    <p:tmPct val="10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ppt_w</p:attrName>
                                        </p:attrNameLst>
                                      </p:cBhvr>
                                      <p:tavLst>
                                        <p:tav tm="0" fmla="#ppt_w*sin(2.5*pi*$)">
                                          <p:val>
                                            <p:fltVal val="0"/>
                                          </p:val>
                                        </p:tav>
                                        <p:tav tm="100000">
                                          <p:val>
                                            <p:fltVal val="1"/>
                                          </p:val>
                                        </p:tav>
                                      </p:tavLst>
                                    </p:anim>
                                    <p:anim calcmode="lin" valueType="num">
                                      <p:cBhvr>
                                        <p:cTn id="9" dur="500" fill="hold"/>
                                        <p:tgtEl>
                                          <p:spTgt spid="6"/>
                                        </p:tgtEl>
                                        <p:attrNameLst>
                                          <p:attrName>ppt_h</p:attrName>
                                        </p:attrNameLst>
                                      </p:cBhvr>
                                      <p:tavLst>
                                        <p:tav tm="0">
                                          <p:val>
                                            <p:strVal val="#ppt_h"/>
                                          </p:val>
                                        </p:tav>
                                        <p:tav tm="100000">
                                          <p:val>
                                            <p:strVal val="#ppt_h"/>
                                          </p:val>
                                        </p:tav>
                                      </p:tavLst>
                                    </p:anim>
                                  </p:childTnLst>
                                </p:cTn>
                              </p:par>
                            </p:childTnLst>
                          </p:cTn>
                        </p:par>
                        <p:par>
                          <p:cTn id="10" fill="hold">
                            <p:stCondLst>
                              <p:cond delay="6200"/>
                            </p:stCondLst>
                            <p:childTnLst>
                              <p:par>
                                <p:cTn id="11" presetID="4" presetClass="entr" presetSubtype="32" fill="hold" nodeType="afterEffect">
                                  <p:stCondLst>
                                    <p:cond delay="0"/>
                                  </p:stCondLst>
                                  <p:childTnLst>
                                    <p:set>
                                      <p:cBhvr>
                                        <p:cTn id="12" dur="1" fill="hold">
                                          <p:stCondLst>
                                            <p:cond delay="0"/>
                                          </p:stCondLst>
                                        </p:cTn>
                                        <p:tgtEl>
                                          <p:spTgt spid="28674"/>
                                        </p:tgtEl>
                                        <p:attrNameLst>
                                          <p:attrName>style.visibility</p:attrName>
                                        </p:attrNameLst>
                                      </p:cBhvr>
                                      <p:to>
                                        <p:strVal val="visible"/>
                                      </p:to>
                                    </p:set>
                                    <p:animEffect transition="in" filter="box(out)">
                                      <p:cBhvr>
                                        <p:cTn id="13" dur="3000"/>
                                        <p:tgtEl>
                                          <p:spTgt spid="28674"/>
                                        </p:tgtEl>
                                      </p:cBhvr>
                                    </p:animEffect>
                                  </p:childTnLst>
                                </p:cTn>
                              </p:par>
                              <p:par>
                                <p:cTn id="14" presetID="0" presetClass="path" presetSubtype="0" accel="50000" decel="50000" fill="hold" nodeType="withEffect">
                                  <p:stCondLst>
                                    <p:cond delay="0"/>
                                  </p:stCondLst>
                                  <p:childTnLst>
                                    <p:animMotion origin="layout" path="M -0.8375 0.79445 L -3.33333E-6 -3.33333E-6 " pathEditMode="relative" rAng="0" ptsTypes="AA">
                                      <p:cBhvr>
                                        <p:cTn id="15" dur="3000" fill="hold"/>
                                        <p:tgtEl>
                                          <p:spTgt spid="28674"/>
                                        </p:tgtEl>
                                        <p:attrNameLst>
                                          <p:attrName>ppt_x</p:attrName>
                                          <p:attrName>ppt_y</p:attrName>
                                        </p:attrNameLst>
                                      </p:cBhvr>
                                      <p:rCtr x="419" y="-397"/>
                                    </p:animMotion>
                                  </p:childTnLst>
                                </p:cTn>
                              </p:par>
                              <p:par>
                                <p:cTn id="16" presetID="4" presetClass="entr" presetSubtype="32" fill="hold" nodeType="withEffect">
                                  <p:stCondLst>
                                    <p:cond delay="0"/>
                                  </p:stCondLst>
                                  <p:childTnLst>
                                    <p:set>
                                      <p:cBhvr>
                                        <p:cTn id="17" dur="1" fill="hold">
                                          <p:stCondLst>
                                            <p:cond delay="0"/>
                                          </p:stCondLst>
                                        </p:cTn>
                                        <p:tgtEl>
                                          <p:spTgt spid="28676"/>
                                        </p:tgtEl>
                                        <p:attrNameLst>
                                          <p:attrName>style.visibility</p:attrName>
                                        </p:attrNameLst>
                                      </p:cBhvr>
                                      <p:to>
                                        <p:strVal val="visible"/>
                                      </p:to>
                                    </p:set>
                                    <p:animEffect transition="in" filter="box(out)">
                                      <p:cBhvr>
                                        <p:cTn id="18" dur="3000"/>
                                        <p:tgtEl>
                                          <p:spTgt spid="28676"/>
                                        </p:tgtEl>
                                      </p:cBhvr>
                                    </p:animEffect>
                                  </p:childTnLst>
                                </p:cTn>
                              </p:par>
                              <p:par>
                                <p:cTn id="19" presetID="0" presetClass="path" presetSubtype="0" accel="50000" decel="50000" fill="hold" nodeType="withEffect">
                                  <p:stCondLst>
                                    <p:cond delay="0"/>
                                  </p:stCondLst>
                                  <p:childTnLst>
                                    <p:animMotion origin="layout" path="M 0.80834 0.76667 L -3.33333E-6 -3.33333E-6 " pathEditMode="relative" rAng="0" ptsTypes="AA">
                                      <p:cBhvr>
                                        <p:cTn id="20" dur="3000" fill="hold"/>
                                        <p:tgtEl>
                                          <p:spTgt spid="28676"/>
                                        </p:tgtEl>
                                        <p:attrNameLst>
                                          <p:attrName>ppt_x</p:attrName>
                                          <p:attrName>ppt_y</p:attrName>
                                        </p:attrNameLst>
                                      </p:cBhvr>
                                      <p:rCtr x="-404" y="-383"/>
                                    </p:animMotion>
                                  </p:childTnLst>
                                </p:cTn>
                              </p:par>
                            </p:childTnLst>
                          </p:cTn>
                        </p:par>
                        <p:par>
                          <p:cTn id="21" fill="hold">
                            <p:stCondLst>
                              <p:cond delay="9200"/>
                            </p:stCondLst>
                            <p:childTnLst>
                              <p:par>
                                <p:cTn id="22" presetID="10"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000"/>
                                        <p:tgtEl>
                                          <p:spTgt spid="8"/>
                                        </p:tgtEl>
                                      </p:cBhvr>
                                    </p:animEffect>
                                  </p:childTnLst>
                                </p:cTn>
                              </p:par>
                            </p:childTnLst>
                          </p:cTn>
                        </p:par>
                        <p:par>
                          <p:cTn id="28" fill="hold">
                            <p:stCondLst>
                              <p:cond delay="11200"/>
                            </p:stCondLst>
                            <p:childTnLst>
                              <p:par>
                                <p:cTn id="29" presetID="1" presetClass="mediacall" presetSubtype="0" fill="hold" nodeType="afterEffect">
                                  <p:stCondLst>
                                    <p:cond delay="0"/>
                                  </p:stCondLst>
                                  <p:childTnLst>
                                    <p:cmd type="call" cmd="playFrom(0.0)">
                                      <p:cBhvr>
                                        <p:cTn id="30" dur="998"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1"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bldLst>
      <p:bldP spid="6" grpId="0"/>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8229600" y="5181600"/>
            <a:ext cx="755335" cy="1569660"/>
          </a:xfrm>
          <a:prstGeom prst="rect">
            <a:avLst/>
          </a:prstGeom>
          <a:solidFill>
            <a:schemeClr val="accent3">
              <a:lumMod val="60000"/>
              <a:lumOff val="40000"/>
            </a:schemeClr>
          </a:solidFill>
          <a:ln>
            <a:solidFill>
              <a:schemeClr val="accent3">
                <a:lumMod val="50000"/>
              </a:schemeClr>
            </a:solidFill>
          </a:ln>
        </p:spPr>
        <p:txBody>
          <a:bodyPr wrap="none" lIns="91440" tIns="45720" rIns="91440" bIns="45720">
            <a:spAutoFit/>
          </a:bodyPr>
          <a:lstStyle/>
          <a:p>
            <a:pPr algn="ctr"/>
            <a:r>
              <a:rPr lang="en-US" sz="9600" b="1" dirty="0" smtClean="0">
                <a:ln w="900" cmpd="sng">
                  <a:solidFill>
                    <a:srgbClr val="FF3300">
                      <a:alpha val="55000"/>
                    </a:srgbClr>
                  </a:solidFill>
                  <a:prstDash val="solid"/>
                </a:ln>
                <a:solidFill>
                  <a:schemeClr val="accent3">
                    <a:lumMod val="50000"/>
                  </a:schemeClr>
                </a:solidFill>
                <a:effectLst>
                  <a:innerShdw blurRad="101600" dist="76200" dir="5400000">
                    <a:schemeClr val="accent1">
                      <a:satMod val="190000"/>
                      <a:tint val="100000"/>
                      <a:alpha val="74000"/>
                    </a:schemeClr>
                  </a:innerShdw>
                </a:effectLst>
              </a:rPr>
              <a:t>?</a:t>
            </a:r>
            <a:endParaRPr lang="en-US" sz="9600" b="1" cap="none" spc="0" dirty="0">
              <a:ln w="900" cmpd="sng">
                <a:solidFill>
                  <a:srgbClr val="FF3300">
                    <a:alpha val="55000"/>
                  </a:srgbClr>
                </a:solidFill>
                <a:prstDash val="solid"/>
              </a:ln>
              <a:solidFill>
                <a:schemeClr val="accent3">
                  <a:lumMod val="50000"/>
                </a:schemeClr>
              </a:solidFill>
              <a:effectLst>
                <a:innerShdw blurRad="101600" dist="76200" dir="5400000">
                  <a:schemeClr val="accent1">
                    <a:satMod val="190000"/>
                    <a:tint val="100000"/>
                    <a:alpha val="74000"/>
                  </a:schemeClr>
                </a:innerShdw>
              </a:effectLst>
            </a:endParaRPr>
          </a:p>
        </p:txBody>
      </p:sp>
      <p:sp>
        <p:nvSpPr>
          <p:cNvPr id="3" name="Rectangle 2"/>
          <p:cNvSpPr/>
          <p:nvPr/>
        </p:nvSpPr>
        <p:spPr>
          <a:xfrm>
            <a:off x="3505200" y="914400"/>
            <a:ext cx="755335" cy="1569660"/>
          </a:xfrm>
          <a:prstGeom prst="rect">
            <a:avLst/>
          </a:prstGeom>
          <a:solidFill>
            <a:schemeClr val="accent3">
              <a:lumMod val="60000"/>
              <a:lumOff val="40000"/>
            </a:schemeClr>
          </a:solidFill>
          <a:ln>
            <a:solidFill>
              <a:schemeClr val="accent3">
                <a:lumMod val="50000"/>
              </a:schemeClr>
            </a:solidFill>
          </a:ln>
        </p:spPr>
        <p:txBody>
          <a:bodyPr wrap="none" lIns="91440" tIns="45720" rIns="91440" bIns="45720">
            <a:spAutoFit/>
          </a:bodyPr>
          <a:lstStyle/>
          <a:p>
            <a:pPr algn="ctr"/>
            <a:r>
              <a:rPr lang="en-US" sz="9600" b="1" dirty="0" smtClean="0">
                <a:ln w="900" cmpd="sng">
                  <a:solidFill>
                    <a:srgbClr val="FF3300">
                      <a:alpha val="55000"/>
                    </a:srgbClr>
                  </a:solidFill>
                  <a:prstDash val="solid"/>
                </a:ln>
                <a:solidFill>
                  <a:schemeClr val="accent3">
                    <a:lumMod val="50000"/>
                  </a:schemeClr>
                </a:solidFill>
                <a:effectLst>
                  <a:innerShdw blurRad="101600" dist="76200" dir="5400000">
                    <a:schemeClr val="accent1">
                      <a:satMod val="190000"/>
                      <a:tint val="100000"/>
                      <a:alpha val="74000"/>
                    </a:schemeClr>
                  </a:innerShdw>
                </a:effectLst>
              </a:rPr>
              <a:t>?</a:t>
            </a:r>
            <a:endParaRPr lang="en-US" sz="9600" b="1" cap="none" spc="0" dirty="0">
              <a:ln w="900" cmpd="sng">
                <a:solidFill>
                  <a:srgbClr val="FF3300">
                    <a:alpha val="55000"/>
                  </a:srgbClr>
                </a:solidFill>
                <a:prstDash val="solid"/>
              </a:ln>
              <a:solidFill>
                <a:schemeClr val="accent3">
                  <a:lumMod val="50000"/>
                </a:schemeClr>
              </a:solidFill>
              <a:effectLst>
                <a:innerShdw blurRad="101600" dist="76200" dir="5400000">
                  <a:schemeClr val="accent1">
                    <a:satMod val="190000"/>
                    <a:tint val="100000"/>
                    <a:alpha val="74000"/>
                  </a:schemeClr>
                </a:innerShdw>
              </a:effectLst>
            </a:endParaRPr>
          </a:p>
        </p:txBody>
      </p:sp>
      <p:sp>
        <p:nvSpPr>
          <p:cNvPr id="4" name="Rectangle 3"/>
          <p:cNvSpPr/>
          <p:nvPr/>
        </p:nvSpPr>
        <p:spPr>
          <a:xfrm>
            <a:off x="6858000" y="685800"/>
            <a:ext cx="755335" cy="1569660"/>
          </a:xfrm>
          <a:prstGeom prst="rect">
            <a:avLst/>
          </a:prstGeom>
          <a:solidFill>
            <a:schemeClr val="accent3">
              <a:lumMod val="60000"/>
              <a:lumOff val="40000"/>
            </a:schemeClr>
          </a:solidFill>
          <a:ln>
            <a:solidFill>
              <a:schemeClr val="accent3">
                <a:lumMod val="50000"/>
              </a:schemeClr>
            </a:solidFill>
          </a:ln>
        </p:spPr>
        <p:txBody>
          <a:bodyPr wrap="none" lIns="91440" tIns="45720" rIns="91440" bIns="45720">
            <a:spAutoFit/>
          </a:bodyPr>
          <a:lstStyle/>
          <a:p>
            <a:pPr algn="ctr"/>
            <a:r>
              <a:rPr lang="en-US" sz="9600" b="1" dirty="0" smtClean="0">
                <a:ln w="900" cmpd="sng">
                  <a:solidFill>
                    <a:srgbClr val="FF3300">
                      <a:alpha val="55000"/>
                    </a:srgbClr>
                  </a:solidFill>
                  <a:prstDash val="solid"/>
                </a:ln>
                <a:solidFill>
                  <a:schemeClr val="accent3">
                    <a:lumMod val="50000"/>
                  </a:schemeClr>
                </a:solidFill>
                <a:effectLst>
                  <a:innerShdw blurRad="101600" dist="76200" dir="5400000">
                    <a:schemeClr val="accent1">
                      <a:satMod val="190000"/>
                      <a:tint val="100000"/>
                      <a:alpha val="74000"/>
                    </a:schemeClr>
                  </a:innerShdw>
                </a:effectLst>
              </a:rPr>
              <a:t>?</a:t>
            </a:r>
            <a:endParaRPr lang="en-US" sz="9600" b="1" cap="none" spc="0" dirty="0">
              <a:ln w="900" cmpd="sng">
                <a:solidFill>
                  <a:srgbClr val="FF3300">
                    <a:alpha val="55000"/>
                  </a:srgbClr>
                </a:solidFill>
                <a:prstDash val="solid"/>
              </a:ln>
              <a:solidFill>
                <a:schemeClr val="accent3">
                  <a:lumMod val="50000"/>
                </a:schemeClr>
              </a:solidFill>
              <a:effectLst>
                <a:innerShdw blurRad="101600" dist="76200" dir="5400000">
                  <a:schemeClr val="accent1">
                    <a:satMod val="190000"/>
                    <a:tint val="100000"/>
                    <a:alpha val="74000"/>
                  </a:schemeClr>
                </a:innerShdw>
              </a:effectLst>
            </a:endParaRPr>
          </a:p>
        </p:txBody>
      </p:sp>
      <p:sp>
        <p:nvSpPr>
          <p:cNvPr id="5" name="Rectangle 4"/>
          <p:cNvSpPr/>
          <p:nvPr/>
        </p:nvSpPr>
        <p:spPr>
          <a:xfrm>
            <a:off x="1828800" y="4724400"/>
            <a:ext cx="755335" cy="1569660"/>
          </a:xfrm>
          <a:prstGeom prst="rect">
            <a:avLst/>
          </a:prstGeom>
          <a:solidFill>
            <a:schemeClr val="accent3">
              <a:lumMod val="60000"/>
              <a:lumOff val="40000"/>
            </a:schemeClr>
          </a:solidFill>
          <a:ln>
            <a:solidFill>
              <a:schemeClr val="accent3">
                <a:lumMod val="50000"/>
              </a:schemeClr>
            </a:solidFill>
          </a:ln>
        </p:spPr>
        <p:txBody>
          <a:bodyPr wrap="none" lIns="91440" tIns="45720" rIns="91440" bIns="45720">
            <a:spAutoFit/>
          </a:bodyPr>
          <a:lstStyle/>
          <a:p>
            <a:pPr algn="ctr"/>
            <a:r>
              <a:rPr lang="en-US" sz="9600" b="1" dirty="0" smtClean="0">
                <a:ln w="900" cmpd="sng">
                  <a:solidFill>
                    <a:srgbClr val="FF3300">
                      <a:alpha val="55000"/>
                    </a:srgbClr>
                  </a:solidFill>
                  <a:prstDash val="solid"/>
                </a:ln>
                <a:solidFill>
                  <a:schemeClr val="accent3">
                    <a:lumMod val="50000"/>
                  </a:schemeClr>
                </a:solidFill>
                <a:effectLst>
                  <a:innerShdw blurRad="101600" dist="76200" dir="5400000">
                    <a:schemeClr val="accent1">
                      <a:satMod val="190000"/>
                      <a:tint val="100000"/>
                      <a:alpha val="74000"/>
                    </a:schemeClr>
                  </a:innerShdw>
                </a:effectLst>
              </a:rPr>
              <a:t>?</a:t>
            </a:r>
            <a:endParaRPr lang="en-US" sz="9600" b="1" cap="none" spc="0" dirty="0">
              <a:ln w="900" cmpd="sng">
                <a:solidFill>
                  <a:srgbClr val="FF3300">
                    <a:alpha val="55000"/>
                  </a:srgbClr>
                </a:solidFill>
                <a:prstDash val="solid"/>
              </a:ln>
              <a:solidFill>
                <a:schemeClr val="accent3">
                  <a:lumMod val="50000"/>
                </a:schemeClr>
              </a:solidFill>
              <a:effectLst>
                <a:innerShdw blurRad="101600" dist="76200" dir="5400000">
                  <a:schemeClr val="accent1">
                    <a:satMod val="190000"/>
                    <a:tint val="100000"/>
                    <a:alpha val="74000"/>
                  </a:schemeClr>
                </a:innerShdw>
              </a:effectLst>
            </a:endParaRPr>
          </a:p>
        </p:txBody>
      </p:sp>
      <p:sp>
        <p:nvSpPr>
          <p:cNvPr id="7" name="Rectangle 6"/>
          <p:cNvSpPr/>
          <p:nvPr/>
        </p:nvSpPr>
        <p:spPr>
          <a:xfrm>
            <a:off x="152400" y="2743200"/>
            <a:ext cx="8807539" cy="1323439"/>
          </a:xfrm>
          <a:prstGeom prst="rect">
            <a:avLst/>
          </a:prstGeom>
          <a:solidFill>
            <a:schemeClr val="accent3">
              <a:lumMod val="60000"/>
              <a:lumOff val="40000"/>
            </a:schemeClr>
          </a:solidFill>
          <a:ln>
            <a:solidFill>
              <a:schemeClr val="accent3">
                <a:lumMod val="50000"/>
              </a:schemeClr>
            </a:solidFill>
          </a:ln>
        </p:spPr>
        <p:txBody>
          <a:bodyPr wrap="none" lIns="91440" tIns="45720" rIns="91440" bIns="45720">
            <a:spAutoFit/>
          </a:bodyPr>
          <a:lstStyle/>
          <a:p>
            <a:pPr algn="ctr"/>
            <a:r>
              <a:rPr lang="en-US" sz="8000" b="1" dirty="0" smtClean="0">
                <a:ln w="900" cmpd="sng">
                  <a:solidFill>
                    <a:srgbClr val="FF3300">
                      <a:alpha val="55000"/>
                    </a:srgbClr>
                  </a:solidFill>
                  <a:prstDash val="solid"/>
                </a:ln>
                <a:solidFill>
                  <a:schemeClr val="accent3">
                    <a:lumMod val="50000"/>
                  </a:schemeClr>
                </a:solidFill>
                <a:effectLst>
                  <a:innerShdw blurRad="101600" dist="76200" dir="5400000">
                    <a:schemeClr val="accent1">
                      <a:satMod val="190000"/>
                      <a:tint val="100000"/>
                      <a:alpha val="74000"/>
                    </a:schemeClr>
                  </a:innerShdw>
                </a:effectLst>
              </a:rPr>
              <a:t>What did you learn?</a:t>
            </a:r>
            <a:endParaRPr lang="en-US" sz="8000" b="1" cap="none" spc="0" dirty="0">
              <a:ln w="900" cmpd="sng">
                <a:solidFill>
                  <a:srgbClr val="FF3300">
                    <a:alpha val="55000"/>
                  </a:srgbClr>
                </a:solidFill>
                <a:prstDash val="solid"/>
              </a:ln>
              <a:solidFill>
                <a:schemeClr val="accent3">
                  <a:lumMod val="50000"/>
                </a:schemeClr>
              </a:solidFill>
              <a:effectLst>
                <a:innerShdw blurRad="101600" dist="76200" dir="5400000">
                  <a:schemeClr val="accent1">
                    <a:satMod val="190000"/>
                    <a:tint val="100000"/>
                    <a:alpha val="74000"/>
                  </a:schemeClr>
                </a:innerShdw>
              </a:effectLst>
            </a:endParaRPr>
          </a:p>
        </p:txBody>
      </p:sp>
      <p:sp>
        <p:nvSpPr>
          <p:cNvPr id="8" name="TextBox 7"/>
          <p:cNvSpPr txBox="1"/>
          <p:nvPr/>
        </p:nvSpPr>
        <p:spPr>
          <a:xfrm>
            <a:off x="2895600" y="4495800"/>
            <a:ext cx="3810000" cy="1200329"/>
          </a:xfrm>
          <a:prstGeom prst="rect">
            <a:avLst/>
          </a:prstGeom>
          <a:noFill/>
        </p:spPr>
        <p:txBody>
          <a:bodyPr wrap="square" rtlCol="0">
            <a:spAutoFit/>
          </a:bodyPr>
          <a:lstStyle/>
          <a:p>
            <a:r>
              <a:rPr lang="en-US" sz="2400" dirty="0" smtClean="0">
                <a:solidFill>
                  <a:schemeClr val="bg1"/>
                </a:solidFill>
                <a:latin typeface="AL Flighty" pitchFamily="2" charset="0"/>
              </a:rPr>
              <a:t>Tell me one fact that you find interesting. (I hope you’ve been listening!)</a:t>
            </a:r>
            <a:endParaRPr lang="en-US" sz="2400" dirty="0">
              <a:solidFill>
                <a:schemeClr val="bg1"/>
              </a:solidFill>
              <a:latin typeface="AL Flighty" pitchFamily="2" charset="0"/>
            </a:endParaRPr>
          </a:p>
        </p:txBody>
      </p:sp>
      <p:pic>
        <p:nvPicPr>
          <p:cNvPr id="9" name="MSSN00436_0000[1].mid">
            <a:hlinkClick r:id="" action="ppaction://media"/>
          </p:cNvPr>
          <p:cNvPicPr>
            <a:picLocks noRot="1" noChangeAspect="1"/>
          </p:cNvPicPr>
          <p:nvPr>
            <a:audioFile r:link="rId1"/>
          </p:nvPr>
        </p:nvPicPr>
        <p:blipFill>
          <a:blip r:embed="rId3" cstate="print"/>
          <a:stretch>
            <a:fillRect/>
          </a:stretch>
        </p:blipFill>
        <p:spPr>
          <a:xfrm>
            <a:off x="381000" y="609600"/>
            <a:ext cx="304800" cy="304800"/>
          </a:xfrm>
          <a:prstGeom prst="rect">
            <a:avLst/>
          </a:prstGeom>
        </p:spPr>
      </p:pic>
      <p:sp>
        <p:nvSpPr>
          <p:cNvPr id="6" name="Rectangle 5"/>
          <p:cNvSpPr/>
          <p:nvPr/>
        </p:nvSpPr>
        <p:spPr>
          <a:xfrm>
            <a:off x="381000" y="609600"/>
            <a:ext cx="755335" cy="1569660"/>
          </a:xfrm>
          <a:prstGeom prst="rect">
            <a:avLst/>
          </a:prstGeom>
          <a:solidFill>
            <a:schemeClr val="accent3">
              <a:lumMod val="60000"/>
              <a:lumOff val="40000"/>
            </a:schemeClr>
          </a:solidFill>
          <a:ln>
            <a:solidFill>
              <a:schemeClr val="accent3">
                <a:lumMod val="50000"/>
              </a:schemeClr>
            </a:solidFill>
          </a:ln>
        </p:spPr>
        <p:txBody>
          <a:bodyPr wrap="none" lIns="91440" tIns="45720" rIns="91440" bIns="45720">
            <a:spAutoFit/>
          </a:bodyPr>
          <a:lstStyle/>
          <a:p>
            <a:pPr algn="ctr"/>
            <a:r>
              <a:rPr lang="en-US" sz="9600" b="1" dirty="0" smtClean="0">
                <a:ln w="900" cmpd="sng">
                  <a:solidFill>
                    <a:srgbClr val="FF3300">
                      <a:alpha val="55000"/>
                    </a:srgbClr>
                  </a:solidFill>
                  <a:prstDash val="solid"/>
                </a:ln>
                <a:solidFill>
                  <a:schemeClr val="accent3">
                    <a:lumMod val="50000"/>
                  </a:schemeClr>
                </a:solidFill>
                <a:effectLst>
                  <a:innerShdw blurRad="101600" dist="76200" dir="5400000">
                    <a:schemeClr val="accent1">
                      <a:satMod val="190000"/>
                      <a:tint val="100000"/>
                      <a:alpha val="74000"/>
                    </a:schemeClr>
                  </a:innerShdw>
                </a:effectLst>
              </a:rPr>
              <a:t>?</a:t>
            </a:r>
            <a:endParaRPr lang="en-US" sz="9600" b="1" cap="none" spc="0" dirty="0">
              <a:ln w="900" cmpd="sng">
                <a:solidFill>
                  <a:srgbClr val="FF3300">
                    <a:alpha val="55000"/>
                  </a:srgbClr>
                </a:solidFill>
                <a:prstDash val="solid"/>
              </a:ln>
              <a:solidFill>
                <a:schemeClr val="accent3">
                  <a:lumMod val="50000"/>
                </a:schemeClr>
              </a:solidFill>
              <a:effectLst>
                <a:innerShdw blurRad="101600" dist="76200" dir="5400000">
                  <a:schemeClr val="accent1">
                    <a:satMod val="190000"/>
                    <a:tint val="100000"/>
                    <a:alpha val="74000"/>
                  </a:schemeClr>
                </a:innerShdw>
              </a:effectLst>
            </a:endParaRPr>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2810" fill="hold"/>
                                        <p:tgtEl>
                                          <p:spTgt spid="9"/>
                                        </p:tgtEl>
                                      </p:cBhvr>
                                    </p:cmd>
                                  </p:childTnLst>
                                </p:cTn>
                              </p:par>
                              <p:par>
                                <p:cTn id="7" presetID="2" presetClass="entr" presetSubtype="4"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anim calcmode="lin" valueType="num">
                                      <p:cBhvr additive="base">
                                        <p:cTn id="9" dur="5000" fill="hold"/>
                                        <p:tgtEl>
                                          <p:spTgt spid="3"/>
                                        </p:tgtEl>
                                        <p:attrNameLst>
                                          <p:attrName>ppt_x</p:attrName>
                                        </p:attrNameLst>
                                      </p:cBhvr>
                                      <p:tavLst>
                                        <p:tav tm="0">
                                          <p:val>
                                            <p:strVal val="#ppt_x"/>
                                          </p:val>
                                        </p:tav>
                                        <p:tav tm="100000">
                                          <p:val>
                                            <p:strVal val="#ppt_x"/>
                                          </p:val>
                                        </p:tav>
                                      </p:tavLst>
                                    </p:anim>
                                    <p:anim calcmode="lin" valueType="num">
                                      <p:cBhvr additive="base">
                                        <p:cTn id="10" dur="5000" fill="hold"/>
                                        <p:tgtEl>
                                          <p:spTgt spid="3"/>
                                        </p:tgtEl>
                                        <p:attrNameLst>
                                          <p:attrName>ppt_y</p:attrName>
                                        </p:attrNameLst>
                                      </p:cBhvr>
                                      <p:tavLst>
                                        <p:tav tm="0">
                                          <p:val>
                                            <p:strVal val="1+#ppt_h/2"/>
                                          </p:val>
                                        </p:tav>
                                        <p:tav tm="100000">
                                          <p:val>
                                            <p:strVal val="#ppt_y"/>
                                          </p:val>
                                        </p:tav>
                                      </p:tavLst>
                                    </p:anim>
                                  </p:childTnLst>
                                </p:cTn>
                              </p:par>
                              <p:par>
                                <p:cTn id="11" presetID="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0" fill="hold"/>
                                        <p:tgtEl>
                                          <p:spTgt spid="4"/>
                                        </p:tgtEl>
                                        <p:attrNameLst>
                                          <p:attrName>ppt_x</p:attrName>
                                        </p:attrNameLst>
                                      </p:cBhvr>
                                      <p:tavLst>
                                        <p:tav tm="0">
                                          <p:val>
                                            <p:strVal val="0-#ppt_w/2"/>
                                          </p:val>
                                        </p:tav>
                                        <p:tav tm="100000">
                                          <p:val>
                                            <p:strVal val="#ppt_x"/>
                                          </p:val>
                                        </p:tav>
                                      </p:tavLst>
                                    </p:anim>
                                    <p:anim calcmode="lin" valueType="num">
                                      <p:cBhvr additive="base">
                                        <p:cTn id="14" dur="5000" fill="hold"/>
                                        <p:tgtEl>
                                          <p:spTgt spid="4"/>
                                        </p:tgtEl>
                                        <p:attrNameLst>
                                          <p:attrName>ppt_y</p:attrName>
                                        </p:attrNameLst>
                                      </p:cBhvr>
                                      <p:tavLst>
                                        <p:tav tm="0">
                                          <p:val>
                                            <p:strVal val="#ppt_y"/>
                                          </p:val>
                                        </p:tav>
                                        <p:tav tm="100000">
                                          <p:val>
                                            <p:strVal val="#ppt_y"/>
                                          </p:val>
                                        </p:tav>
                                      </p:tavLst>
                                    </p:anim>
                                  </p:childTnLst>
                                </p:cTn>
                              </p:par>
                              <p:par>
                                <p:cTn id="15" presetID="2" presetClass="entr" presetSubtype="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0" fill="hold"/>
                                        <p:tgtEl>
                                          <p:spTgt spid="6"/>
                                        </p:tgtEl>
                                        <p:attrNameLst>
                                          <p:attrName>ppt_x</p:attrName>
                                        </p:attrNameLst>
                                      </p:cBhvr>
                                      <p:tavLst>
                                        <p:tav tm="0">
                                          <p:val>
                                            <p:strVal val="1+#ppt_w/2"/>
                                          </p:val>
                                        </p:tav>
                                        <p:tav tm="100000">
                                          <p:val>
                                            <p:strVal val="#ppt_x"/>
                                          </p:val>
                                        </p:tav>
                                      </p:tavLst>
                                    </p:anim>
                                    <p:anim calcmode="lin" valueType="num">
                                      <p:cBhvr additive="base">
                                        <p:cTn id="18" dur="50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0" fill="hold"/>
                                        <p:tgtEl>
                                          <p:spTgt spid="5"/>
                                        </p:tgtEl>
                                        <p:attrNameLst>
                                          <p:attrName>ppt_x</p:attrName>
                                        </p:attrNameLst>
                                      </p:cBhvr>
                                      <p:tavLst>
                                        <p:tav tm="0">
                                          <p:val>
                                            <p:strVal val="#ppt_x"/>
                                          </p:val>
                                        </p:tav>
                                        <p:tav tm="100000">
                                          <p:val>
                                            <p:strVal val="#ppt_x"/>
                                          </p:val>
                                        </p:tav>
                                      </p:tavLst>
                                    </p:anim>
                                    <p:anim calcmode="lin" valueType="num">
                                      <p:cBhvr additive="base">
                                        <p:cTn id="22" dur="500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9"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0" fill="hold"/>
                                        <p:tgtEl>
                                          <p:spTgt spid="2"/>
                                        </p:tgtEl>
                                        <p:attrNameLst>
                                          <p:attrName>ppt_x</p:attrName>
                                        </p:attrNameLst>
                                      </p:cBhvr>
                                      <p:tavLst>
                                        <p:tav tm="0">
                                          <p:val>
                                            <p:strVal val="0-#ppt_w/2"/>
                                          </p:val>
                                        </p:tav>
                                        <p:tav tm="100000">
                                          <p:val>
                                            <p:strVal val="#ppt_x"/>
                                          </p:val>
                                        </p:tav>
                                      </p:tavLst>
                                    </p:anim>
                                    <p:anim calcmode="lin" valueType="num">
                                      <p:cBhvr additive="base">
                                        <p:cTn id="26" dur="5000" fill="hold"/>
                                        <p:tgtEl>
                                          <p:spTgt spid="2"/>
                                        </p:tgtEl>
                                        <p:attrNameLst>
                                          <p:attrName>ppt_y</p:attrName>
                                        </p:attrNameLst>
                                      </p:cBhvr>
                                      <p:tavLst>
                                        <p:tav tm="0">
                                          <p:val>
                                            <p:strVal val="0-#ppt_h/2"/>
                                          </p:val>
                                        </p:tav>
                                        <p:tav tm="100000">
                                          <p:val>
                                            <p:strVal val="#ppt_y"/>
                                          </p:val>
                                        </p:tav>
                                      </p:tavLst>
                                    </p:anim>
                                  </p:childTnLst>
                                </p:cTn>
                              </p:par>
                              <p:par>
                                <p:cTn id="27" presetID="0" presetClass="path" presetSubtype="0" accel="50000" decel="50000" fill="hold" grpId="0" nodeType="withEffect">
                                  <p:stCondLst>
                                    <p:cond delay="7000"/>
                                  </p:stCondLst>
                                  <p:childTnLst>
                                    <p:animMotion origin="layout" path="M 0.06545 0.02894 C 0.04982 0.00533 0.03455 -0.01805 -0.02327 0.00973 C -0.08108 0.03704 -0.28802 0.11875 -0.28177 0.19422 C -0.27535 0.26968 -0.09584 0.44769 0.01545 0.46274 C 0.12656 0.47801 0.38073 0.36274 0.38576 0.28496 C 0.39097 0.20718 0.05764 0.05232 0.04618 -0.00462 C 0.03472 -0.0618 0.27291 -4.81481E-6 0.31753 -0.05833 C 0.36215 -0.11689 0.36041 -0.28611 0.31371 -0.35462 C 0.26701 -0.42291 0.12378 -0.46157 0.03715 -0.46944 C -0.04948 -0.47708 -0.15799 -0.45439 -0.2059 -0.40162 C -0.254 -0.34861 -0.28403 -0.2199 -0.25104 -0.15231 C -0.21788 -0.08425 -0.04965 -0.02037 -0.00781 0.00487 C 0.03403 0.0301 0.01684 0.01505 2.22222E-6 -4.81481E-6 " pathEditMode="relative" rAng="0" ptsTypes="aaaaaaaaaaaaA">
                                      <p:cBhvr>
                                        <p:cTn id="28" dur="5000" fill="hold"/>
                                        <p:tgtEl>
                                          <p:spTgt spid="7"/>
                                        </p:tgtEl>
                                        <p:attrNameLst>
                                          <p:attrName>ppt_x</p:attrName>
                                          <p:attrName>ppt_y</p:attrName>
                                        </p:attrNameLst>
                                      </p:cBhvr>
                                      <p:rCtr x="-14" y="-28"/>
                                    </p:animMotion>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9" repeatCount="indefinite"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bldLst>
      <p:bldP spid="2" grpId="0" animBg="1"/>
      <p:bldP spid="3" grpId="0" animBg="1"/>
      <p:bldP spid="4" grpId="0" animBg="1"/>
      <p:bldP spid="5" grpId="0" animBg="1"/>
      <p:bldP spid="7"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Rectangle 1"/>
          <p:cNvSpPr/>
          <p:nvPr/>
        </p:nvSpPr>
        <p:spPr>
          <a:xfrm>
            <a:off x="2743200" y="609600"/>
            <a:ext cx="3681072" cy="923330"/>
          </a:xfrm>
          <a:prstGeom prst="rect">
            <a:avLst/>
          </a:prstGeom>
          <a:noFill/>
        </p:spPr>
        <p:txBody>
          <a:bodyPr wrap="none" lIns="91440" tIns="45720" rIns="91440" bIns="45720">
            <a:spAutoFit/>
          </a:bodyPr>
          <a:lstStyle/>
          <a:p>
            <a:pPr algn="ctr"/>
            <a:r>
              <a:rPr lang="en-U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Bibliography</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TextBox 2"/>
          <p:cNvSpPr txBox="1"/>
          <p:nvPr/>
        </p:nvSpPr>
        <p:spPr>
          <a:xfrm>
            <a:off x="2057400" y="1752600"/>
            <a:ext cx="5715000" cy="6001643"/>
          </a:xfrm>
          <a:prstGeom prst="rect">
            <a:avLst/>
          </a:prstGeom>
          <a:noFill/>
        </p:spPr>
        <p:txBody>
          <a:bodyPr wrap="square" rtlCol="0">
            <a:spAutoFit/>
          </a:bodyPr>
          <a:lstStyle/>
          <a:p>
            <a:r>
              <a:rPr lang="en-US" sz="1600" dirty="0" smtClean="0">
                <a:solidFill>
                  <a:schemeClr val="bg1"/>
                </a:solidFill>
              </a:rPr>
              <a:t>To find all the information for my PowerPoint presentation on volcanoes, I used many books they are:</a:t>
            </a:r>
          </a:p>
          <a:p>
            <a:r>
              <a:rPr lang="en-US" sz="1600" dirty="0" smtClean="0">
                <a:solidFill>
                  <a:schemeClr val="bg1"/>
                </a:solidFill>
              </a:rPr>
              <a:t>‘</a:t>
            </a:r>
            <a:r>
              <a:rPr lang="en-US" sz="1600" dirty="0" smtClean="0"/>
              <a:t>Volcanoes and Earthquakes’ by Terry Jennings</a:t>
            </a:r>
          </a:p>
          <a:p>
            <a:r>
              <a:rPr lang="en-US" sz="1600" dirty="0" smtClean="0"/>
              <a:t>‘Volcanoes and Thermal Springs’ by Josh Wilson</a:t>
            </a:r>
          </a:p>
          <a:p>
            <a:r>
              <a:rPr lang="en-US" sz="1600" dirty="0" smtClean="0"/>
              <a:t>‘Earthquakes and Ancient Volcanoes’ by Bruce Mclish</a:t>
            </a:r>
          </a:p>
          <a:p>
            <a:r>
              <a:rPr lang="en-US" sz="1600" dirty="0" smtClean="0"/>
              <a:t>‘Earth’ By Susanna van rose</a:t>
            </a:r>
          </a:p>
          <a:p>
            <a:r>
              <a:rPr lang="en-US" sz="1600" dirty="0" smtClean="0"/>
              <a:t>‘My Best Book on Volcanoes’ by Simon Adams </a:t>
            </a:r>
          </a:p>
          <a:p>
            <a:r>
              <a:rPr lang="en-US" sz="1600" dirty="0" smtClean="0"/>
              <a:t>‘Volcano’ by Rosie Nelson</a:t>
            </a:r>
          </a:p>
          <a:p>
            <a:r>
              <a:rPr lang="en-US" sz="1600" dirty="0" smtClean="0"/>
              <a:t>‘Earthquakes and Volcanoes’ by Brian Knapp </a:t>
            </a:r>
          </a:p>
          <a:p>
            <a:r>
              <a:rPr lang="en-US" sz="1600" dirty="0" smtClean="0"/>
              <a:t>‘Volcano evacuation’ by Dougal Dixon</a:t>
            </a:r>
          </a:p>
          <a:p>
            <a:r>
              <a:rPr lang="en-US" sz="1600" dirty="0" smtClean="0"/>
              <a:t>‘Encyclopedia of Science’ Susan Mckeever </a:t>
            </a:r>
          </a:p>
          <a:p>
            <a:r>
              <a:rPr lang="en-US" sz="1600" dirty="0" smtClean="0">
                <a:solidFill>
                  <a:schemeClr val="bg1"/>
                </a:solidFill>
              </a:rPr>
              <a:t>I also used lots of websites to find my information including:</a:t>
            </a:r>
          </a:p>
          <a:p>
            <a:r>
              <a:rPr lang="en-US" sz="1600" dirty="0" smtClean="0">
                <a:hlinkClick r:id="rId3"/>
              </a:rPr>
              <a:t>www.bbc.co.uk/history/ancient/romans/pompeii_rediscovery_01.shtml#top</a:t>
            </a:r>
            <a:endParaRPr lang="en-US" sz="1600" dirty="0" smtClean="0"/>
          </a:p>
          <a:p>
            <a:r>
              <a:rPr lang="en-US" sz="1600" dirty="0" smtClean="0"/>
              <a:t>www.volcanoelive.com/pliny</a:t>
            </a:r>
          </a:p>
          <a:p>
            <a:r>
              <a:rPr lang="en-US" sz="1600" dirty="0" smtClean="0">
                <a:hlinkClick r:id="rId4"/>
              </a:rPr>
              <a:t>www.volcanolive.com/krakatau.html</a:t>
            </a:r>
            <a:endParaRPr lang="en-US" sz="1600" dirty="0" smtClean="0"/>
          </a:p>
          <a:p>
            <a:r>
              <a:rPr lang="en-US" sz="1600" dirty="0" smtClean="0"/>
              <a:t>www.enchantedlearning.com/subjects/volcano/</a:t>
            </a:r>
          </a:p>
          <a:p>
            <a:endParaRPr lang="en-US" sz="1600" dirty="0" smtClean="0"/>
          </a:p>
          <a:p>
            <a:endParaRPr lang="en-US" sz="1600" dirty="0" smtClean="0">
              <a:solidFill>
                <a:schemeClr val="bg1"/>
              </a:solidFill>
            </a:endParaRPr>
          </a:p>
          <a:p>
            <a:endParaRPr lang="en-US" sz="1600" dirty="0" smtClean="0">
              <a:solidFill>
                <a:schemeClr val="bg1"/>
              </a:solidFill>
            </a:endParaRPr>
          </a:p>
          <a:p>
            <a:endParaRPr lang="en-US" sz="1600" dirty="0" smtClean="0">
              <a:solidFill>
                <a:schemeClr val="bg1"/>
              </a:solidFill>
            </a:endParaRPr>
          </a:p>
          <a:p>
            <a:endParaRPr lang="en-US" sz="1600" dirty="0" smtClean="0">
              <a:solidFill>
                <a:schemeClr val="bg1"/>
              </a:solidFill>
            </a:endParaRPr>
          </a:p>
          <a:p>
            <a:endParaRPr lang="en-US" sz="1600" dirty="0" smtClean="0">
              <a:solidFill>
                <a:schemeClr val="bg1"/>
              </a:solidFill>
            </a:endParaRPr>
          </a:p>
          <a:p>
            <a:endParaRPr lang="en-US" sz="1600" dirty="0">
              <a:solidFill>
                <a:schemeClr val="bg1"/>
              </a:solidFill>
            </a:endParaRPr>
          </a:p>
        </p:txBody>
      </p:sp>
      <p:pic>
        <p:nvPicPr>
          <p:cNvPr id="36889" name="Picture 25" descr="C:\Users\Miriam\AppData\Local\Microsoft\Windows\Temporary Internet Files\Content.IE5\IY9CHQF0\MMj03547280000[1].gif"/>
          <p:cNvPicPr>
            <a:picLocks noChangeAspect="1" noChangeArrowheads="1" noCrop="1"/>
          </p:cNvPicPr>
          <p:nvPr/>
        </p:nvPicPr>
        <p:blipFill>
          <a:blip r:embed="rId5" cstate="print"/>
          <a:srcRect/>
          <a:stretch>
            <a:fillRect/>
          </a:stretch>
        </p:blipFill>
        <p:spPr bwMode="auto">
          <a:xfrm>
            <a:off x="228600" y="5638800"/>
            <a:ext cx="1028700" cy="983316"/>
          </a:xfrm>
          <a:prstGeom prst="rect">
            <a:avLst/>
          </a:prstGeom>
          <a:noFill/>
        </p:spPr>
      </p:pic>
      <p:pic>
        <p:nvPicPr>
          <p:cNvPr id="36901" name="Picture 37" descr="C:\Users\Miriam\AppData\Local\Microsoft\Windows\Temporary Internet Files\Content.IE5\X2NKT2VJ\MMAG00299_0000[1].gif"/>
          <p:cNvPicPr>
            <a:picLocks noChangeAspect="1" noChangeArrowheads="1" noCrop="1"/>
          </p:cNvPicPr>
          <p:nvPr/>
        </p:nvPicPr>
        <p:blipFill>
          <a:blip r:embed="rId6" cstate="print"/>
          <a:srcRect/>
          <a:stretch>
            <a:fillRect/>
          </a:stretch>
        </p:blipFill>
        <p:spPr bwMode="auto">
          <a:xfrm>
            <a:off x="7086600" y="2743201"/>
            <a:ext cx="1371600" cy="1305658"/>
          </a:xfrm>
          <a:prstGeom prst="rect">
            <a:avLst/>
          </a:prstGeom>
          <a:noFill/>
        </p:spPr>
      </p:pic>
      <p:pic>
        <p:nvPicPr>
          <p:cNvPr id="36906" name="Picture 42" descr="C:\Users\Miriam\AppData\Local\Microsoft\Windows\Temporary Internet Files\Content.IE5\F1XMYA2Z\MMAG00489_0000[1].gif"/>
          <p:cNvPicPr>
            <a:picLocks noChangeAspect="1" noChangeArrowheads="1" noCrop="1"/>
          </p:cNvPicPr>
          <p:nvPr/>
        </p:nvPicPr>
        <p:blipFill>
          <a:blip r:embed="rId7" cstate="print"/>
          <a:srcRect/>
          <a:stretch>
            <a:fillRect/>
          </a:stretch>
        </p:blipFill>
        <p:spPr bwMode="auto">
          <a:xfrm>
            <a:off x="4495800" y="-228600"/>
            <a:ext cx="476250" cy="1323975"/>
          </a:xfrm>
          <a:prstGeom prst="rect">
            <a:avLst/>
          </a:prstGeom>
          <a:noFill/>
        </p:spPr>
      </p:pic>
      <p:pic>
        <p:nvPicPr>
          <p:cNvPr id="36908" name="Picture 44" descr="C:\Users\Miriam\AppData\Local\Microsoft\Windows\Temporary Internet Files\Content.IE5\X2NKT2VJ\MMj03366600000[1].gif"/>
          <p:cNvPicPr>
            <a:picLocks noChangeAspect="1" noChangeArrowheads="1" noCrop="1"/>
          </p:cNvPicPr>
          <p:nvPr/>
        </p:nvPicPr>
        <p:blipFill>
          <a:blip r:embed="rId8" cstate="print"/>
          <a:srcRect/>
          <a:stretch>
            <a:fillRect/>
          </a:stretch>
        </p:blipFill>
        <p:spPr bwMode="auto">
          <a:xfrm>
            <a:off x="7696200" y="5334000"/>
            <a:ext cx="1142253" cy="1323975"/>
          </a:xfrm>
          <a:prstGeom prst="rect">
            <a:avLst/>
          </a:prstGeom>
          <a:noFill/>
        </p:spPr>
      </p:pic>
      <p:pic>
        <p:nvPicPr>
          <p:cNvPr id="25" name="MSj04416890000[1].wav">
            <a:hlinkClick r:id="" action="ppaction://media"/>
          </p:cNvPr>
          <p:cNvPicPr>
            <a:picLocks noRot="1" noChangeAspect="1"/>
          </p:cNvPicPr>
          <p:nvPr>
            <a:audioFile r:link="rId1"/>
          </p:nvPr>
        </p:nvPicPr>
        <p:blipFill>
          <a:blip r:embed="rId9" cstate="print"/>
          <a:stretch>
            <a:fillRect/>
          </a:stretch>
        </p:blipFill>
        <p:spPr>
          <a:xfrm>
            <a:off x="990600" y="914400"/>
            <a:ext cx="304800" cy="304800"/>
          </a:xfrm>
          <a:prstGeom prst="rect">
            <a:avLst/>
          </a:prstGeom>
        </p:spPr>
      </p:pic>
      <p:pic>
        <p:nvPicPr>
          <p:cNvPr id="36877" name="Picture 13" descr="C:\Users\Miriam\AppData\Local\Microsoft\Windows\Temporary Internet Files\Content.IE5\IY9CHQF0\MMj03544990000[1].gif"/>
          <p:cNvPicPr>
            <a:picLocks noChangeAspect="1" noChangeArrowheads="1" noCrop="1"/>
          </p:cNvPicPr>
          <p:nvPr/>
        </p:nvPicPr>
        <p:blipFill>
          <a:blip r:embed="rId10" cstate="print"/>
          <a:srcRect/>
          <a:stretch>
            <a:fillRect/>
          </a:stretch>
        </p:blipFill>
        <p:spPr bwMode="auto">
          <a:xfrm>
            <a:off x="381000" y="533400"/>
            <a:ext cx="1447800" cy="1107141"/>
          </a:xfrm>
          <a:prstGeom prst="rect">
            <a:avLst/>
          </a:prstGeom>
          <a:noFill/>
        </p:spPr>
      </p:pic>
    </p:spTree>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36877"/>
                                        </p:tgtEl>
                                        <p:attrNameLst>
                                          <p:attrName>style.visibility</p:attrName>
                                        </p:attrNameLst>
                                      </p:cBhvr>
                                      <p:to>
                                        <p:strVal val="visible"/>
                                      </p:to>
                                    </p:set>
                                    <p:anim calcmode="lin" valueType="num">
                                      <p:cBhvr>
                                        <p:cTn id="7" dur="500" fill="hold"/>
                                        <p:tgtEl>
                                          <p:spTgt spid="36877"/>
                                        </p:tgtEl>
                                        <p:attrNameLst>
                                          <p:attrName>ppt_w</p:attrName>
                                        </p:attrNameLst>
                                      </p:cBhvr>
                                      <p:tavLst>
                                        <p:tav tm="0">
                                          <p:val>
                                            <p:fltVal val="0"/>
                                          </p:val>
                                        </p:tav>
                                        <p:tav tm="100000">
                                          <p:val>
                                            <p:strVal val="#ppt_w"/>
                                          </p:val>
                                        </p:tav>
                                      </p:tavLst>
                                    </p:anim>
                                    <p:anim calcmode="lin" valueType="num">
                                      <p:cBhvr>
                                        <p:cTn id="8" dur="500" fill="hold"/>
                                        <p:tgtEl>
                                          <p:spTgt spid="36877"/>
                                        </p:tgtEl>
                                        <p:attrNameLst>
                                          <p:attrName>ppt_h</p:attrName>
                                        </p:attrNameLst>
                                      </p:cBhvr>
                                      <p:tavLst>
                                        <p:tav tm="0">
                                          <p:val>
                                            <p:fltVal val="0"/>
                                          </p:val>
                                        </p:tav>
                                        <p:tav tm="100000">
                                          <p:val>
                                            <p:strVal val="#ppt_h"/>
                                          </p:val>
                                        </p:tav>
                                      </p:tavLst>
                                    </p:anim>
                                    <p:animEffect transition="in" filter="fade">
                                      <p:cBhvr>
                                        <p:cTn id="9" dur="500"/>
                                        <p:tgtEl>
                                          <p:spTgt spid="36877"/>
                                        </p:tgtEl>
                                      </p:cBhvr>
                                    </p:animEffect>
                                  </p:childTnLst>
                                </p:cTn>
                              </p:par>
                              <p:par>
                                <p:cTn id="10" presetID="53" presetClass="entr" presetSubtype="0" fill="hold" nodeType="withEffect">
                                  <p:stCondLst>
                                    <p:cond delay="0"/>
                                  </p:stCondLst>
                                  <p:childTnLst>
                                    <p:set>
                                      <p:cBhvr>
                                        <p:cTn id="11" dur="1" fill="hold">
                                          <p:stCondLst>
                                            <p:cond delay="0"/>
                                          </p:stCondLst>
                                        </p:cTn>
                                        <p:tgtEl>
                                          <p:spTgt spid="36906"/>
                                        </p:tgtEl>
                                        <p:attrNameLst>
                                          <p:attrName>style.visibility</p:attrName>
                                        </p:attrNameLst>
                                      </p:cBhvr>
                                      <p:to>
                                        <p:strVal val="visible"/>
                                      </p:to>
                                    </p:set>
                                    <p:anim calcmode="lin" valueType="num">
                                      <p:cBhvr>
                                        <p:cTn id="12" dur="500" fill="hold"/>
                                        <p:tgtEl>
                                          <p:spTgt spid="36906"/>
                                        </p:tgtEl>
                                        <p:attrNameLst>
                                          <p:attrName>ppt_w</p:attrName>
                                        </p:attrNameLst>
                                      </p:cBhvr>
                                      <p:tavLst>
                                        <p:tav tm="0">
                                          <p:val>
                                            <p:fltVal val="0"/>
                                          </p:val>
                                        </p:tav>
                                        <p:tav tm="100000">
                                          <p:val>
                                            <p:strVal val="#ppt_w"/>
                                          </p:val>
                                        </p:tav>
                                      </p:tavLst>
                                    </p:anim>
                                    <p:anim calcmode="lin" valueType="num">
                                      <p:cBhvr>
                                        <p:cTn id="13" dur="500" fill="hold"/>
                                        <p:tgtEl>
                                          <p:spTgt spid="36906"/>
                                        </p:tgtEl>
                                        <p:attrNameLst>
                                          <p:attrName>ppt_h</p:attrName>
                                        </p:attrNameLst>
                                      </p:cBhvr>
                                      <p:tavLst>
                                        <p:tav tm="0">
                                          <p:val>
                                            <p:fltVal val="0"/>
                                          </p:val>
                                        </p:tav>
                                        <p:tav tm="100000">
                                          <p:val>
                                            <p:strVal val="#ppt_h"/>
                                          </p:val>
                                        </p:tav>
                                      </p:tavLst>
                                    </p:anim>
                                    <p:animEffect transition="in" filter="fade">
                                      <p:cBhvr>
                                        <p:cTn id="14" dur="500"/>
                                        <p:tgtEl>
                                          <p:spTgt spid="36906"/>
                                        </p:tgtEl>
                                      </p:cBhvr>
                                    </p:animEffect>
                                  </p:childTnLst>
                                </p:cTn>
                              </p:par>
                              <p:par>
                                <p:cTn id="15" presetID="53" presetClass="entr" presetSubtype="0" fill="hold" nodeType="withEffect">
                                  <p:stCondLst>
                                    <p:cond delay="0"/>
                                  </p:stCondLst>
                                  <p:childTnLst>
                                    <p:set>
                                      <p:cBhvr>
                                        <p:cTn id="16" dur="1" fill="hold">
                                          <p:stCondLst>
                                            <p:cond delay="0"/>
                                          </p:stCondLst>
                                        </p:cTn>
                                        <p:tgtEl>
                                          <p:spTgt spid="36901"/>
                                        </p:tgtEl>
                                        <p:attrNameLst>
                                          <p:attrName>style.visibility</p:attrName>
                                        </p:attrNameLst>
                                      </p:cBhvr>
                                      <p:to>
                                        <p:strVal val="visible"/>
                                      </p:to>
                                    </p:set>
                                    <p:anim calcmode="lin" valueType="num">
                                      <p:cBhvr>
                                        <p:cTn id="17" dur="500" fill="hold"/>
                                        <p:tgtEl>
                                          <p:spTgt spid="36901"/>
                                        </p:tgtEl>
                                        <p:attrNameLst>
                                          <p:attrName>ppt_w</p:attrName>
                                        </p:attrNameLst>
                                      </p:cBhvr>
                                      <p:tavLst>
                                        <p:tav tm="0">
                                          <p:val>
                                            <p:fltVal val="0"/>
                                          </p:val>
                                        </p:tav>
                                        <p:tav tm="100000">
                                          <p:val>
                                            <p:strVal val="#ppt_w"/>
                                          </p:val>
                                        </p:tav>
                                      </p:tavLst>
                                    </p:anim>
                                    <p:anim calcmode="lin" valueType="num">
                                      <p:cBhvr>
                                        <p:cTn id="18" dur="500" fill="hold"/>
                                        <p:tgtEl>
                                          <p:spTgt spid="36901"/>
                                        </p:tgtEl>
                                        <p:attrNameLst>
                                          <p:attrName>ppt_h</p:attrName>
                                        </p:attrNameLst>
                                      </p:cBhvr>
                                      <p:tavLst>
                                        <p:tav tm="0">
                                          <p:val>
                                            <p:fltVal val="0"/>
                                          </p:val>
                                        </p:tav>
                                        <p:tav tm="100000">
                                          <p:val>
                                            <p:strVal val="#ppt_h"/>
                                          </p:val>
                                        </p:tav>
                                      </p:tavLst>
                                    </p:anim>
                                    <p:animEffect transition="in" filter="fade">
                                      <p:cBhvr>
                                        <p:cTn id="19" dur="500"/>
                                        <p:tgtEl>
                                          <p:spTgt spid="36901"/>
                                        </p:tgtEl>
                                      </p:cBhvr>
                                    </p:animEffect>
                                  </p:childTnLst>
                                </p:cTn>
                              </p:par>
                              <p:par>
                                <p:cTn id="20" presetID="53" presetClass="entr" presetSubtype="0" fill="hold" nodeType="withEffect">
                                  <p:stCondLst>
                                    <p:cond delay="0"/>
                                  </p:stCondLst>
                                  <p:childTnLst>
                                    <p:set>
                                      <p:cBhvr>
                                        <p:cTn id="21" dur="1" fill="hold">
                                          <p:stCondLst>
                                            <p:cond delay="0"/>
                                          </p:stCondLst>
                                        </p:cTn>
                                        <p:tgtEl>
                                          <p:spTgt spid="36908"/>
                                        </p:tgtEl>
                                        <p:attrNameLst>
                                          <p:attrName>style.visibility</p:attrName>
                                        </p:attrNameLst>
                                      </p:cBhvr>
                                      <p:to>
                                        <p:strVal val="visible"/>
                                      </p:to>
                                    </p:set>
                                    <p:anim calcmode="lin" valueType="num">
                                      <p:cBhvr>
                                        <p:cTn id="22" dur="500" fill="hold"/>
                                        <p:tgtEl>
                                          <p:spTgt spid="36908"/>
                                        </p:tgtEl>
                                        <p:attrNameLst>
                                          <p:attrName>ppt_w</p:attrName>
                                        </p:attrNameLst>
                                      </p:cBhvr>
                                      <p:tavLst>
                                        <p:tav tm="0">
                                          <p:val>
                                            <p:fltVal val="0"/>
                                          </p:val>
                                        </p:tav>
                                        <p:tav tm="100000">
                                          <p:val>
                                            <p:strVal val="#ppt_w"/>
                                          </p:val>
                                        </p:tav>
                                      </p:tavLst>
                                    </p:anim>
                                    <p:anim calcmode="lin" valueType="num">
                                      <p:cBhvr>
                                        <p:cTn id="23" dur="500" fill="hold"/>
                                        <p:tgtEl>
                                          <p:spTgt spid="36908"/>
                                        </p:tgtEl>
                                        <p:attrNameLst>
                                          <p:attrName>ppt_h</p:attrName>
                                        </p:attrNameLst>
                                      </p:cBhvr>
                                      <p:tavLst>
                                        <p:tav tm="0">
                                          <p:val>
                                            <p:fltVal val="0"/>
                                          </p:val>
                                        </p:tav>
                                        <p:tav tm="100000">
                                          <p:val>
                                            <p:strVal val="#ppt_h"/>
                                          </p:val>
                                        </p:tav>
                                      </p:tavLst>
                                    </p:anim>
                                    <p:animEffect transition="in" filter="fade">
                                      <p:cBhvr>
                                        <p:cTn id="24" dur="500"/>
                                        <p:tgtEl>
                                          <p:spTgt spid="36908"/>
                                        </p:tgtEl>
                                      </p:cBhvr>
                                    </p:animEffect>
                                  </p:childTnLst>
                                </p:cTn>
                              </p:par>
                              <p:par>
                                <p:cTn id="25" presetID="53" presetClass="entr" presetSubtype="0" fill="hold" nodeType="withEffect">
                                  <p:stCondLst>
                                    <p:cond delay="0"/>
                                  </p:stCondLst>
                                  <p:childTnLst>
                                    <p:set>
                                      <p:cBhvr>
                                        <p:cTn id="26" dur="1" fill="hold">
                                          <p:stCondLst>
                                            <p:cond delay="0"/>
                                          </p:stCondLst>
                                        </p:cTn>
                                        <p:tgtEl>
                                          <p:spTgt spid="36889"/>
                                        </p:tgtEl>
                                        <p:attrNameLst>
                                          <p:attrName>style.visibility</p:attrName>
                                        </p:attrNameLst>
                                      </p:cBhvr>
                                      <p:to>
                                        <p:strVal val="visible"/>
                                      </p:to>
                                    </p:set>
                                    <p:anim calcmode="lin" valueType="num">
                                      <p:cBhvr>
                                        <p:cTn id="27" dur="500" fill="hold"/>
                                        <p:tgtEl>
                                          <p:spTgt spid="36889"/>
                                        </p:tgtEl>
                                        <p:attrNameLst>
                                          <p:attrName>ppt_w</p:attrName>
                                        </p:attrNameLst>
                                      </p:cBhvr>
                                      <p:tavLst>
                                        <p:tav tm="0">
                                          <p:val>
                                            <p:fltVal val="0"/>
                                          </p:val>
                                        </p:tav>
                                        <p:tav tm="100000">
                                          <p:val>
                                            <p:strVal val="#ppt_w"/>
                                          </p:val>
                                        </p:tav>
                                      </p:tavLst>
                                    </p:anim>
                                    <p:anim calcmode="lin" valueType="num">
                                      <p:cBhvr>
                                        <p:cTn id="28" dur="500" fill="hold"/>
                                        <p:tgtEl>
                                          <p:spTgt spid="36889"/>
                                        </p:tgtEl>
                                        <p:attrNameLst>
                                          <p:attrName>ppt_h</p:attrName>
                                        </p:attrNameLst>
                                      </p:cBhvr>
                                      <p:tavLst>
                                        <p:tav tm="0">
                                          <p:val>
                                            <p:fltVal val="0"/>
                                          </p:val>
                                        </p:tav>
                                        <p:tav tm="100000">
                                          <p:val>
                                            <p:strVal val="#ppt_h"/>
                                          </p:val>
                                        </p:tav>
                                      </p:tavLst>
                                    </p:anim>
                                    <p:animEffect transition="in" filter="fade">
                                      <p:cBhvr>
                                        <p:cTn id="29" dur="500"/>
                                        <p:tgtEl>
                                          <p:spTgt spid="36889"/>
                                        </p:tgtEl>
                                      </p:cBhvr>
                                    </p:animEffect>
                                  </p:childTnLst>
                                </p:cTn>
                              </p:par>
                            </p:childTnLst>
                          </p:cTn>
                        </p:par>
                        <p:par>
                          <p:cTn id="30" fill="hold">
                            <p:stCondLst>
                              <p:cond delay="500"/>
                            </p:stCondLst>
                            <p:childTnLst>
                              <p:par>
                                <p:cTn id="31" presetID="1" presetClass="mediacall" presetSubtype="0" fill="hold" nodeType="afterEffect">
                                  <p:stCondLst>
                                    <p:cond delay="0"/>
                                  </p:stCondLst>
                                  <p:childTnLst>
                                    <p:cmd type="call" cmd="playFrom(0.0)">
                                      <p:cBhvr>
                                        <p:cTn id="32" dur="3175" fill="hold"/>
                                        <p:tgtEl>
                                          <p:spTgt spid="2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3" fill="hold" display="0">
                  <p:stCondLst>
                    <p:cond delay="indefinite"/>
                  </p:stCondLst>
                  <p:endCondLst>
                    <p:cond evt="onNext" delay="0">
                      <p:tgtEl>
                        <p:sldTgt/>
                      </p:tgtEl>
                    </p:cond>
                    <p:cond evt="onPrev" delay="0">
                      <p:tgtEl>
                        <p:sldTgt/>
                      </p:tgtEl>
                    </p:cond>
                    <p:cond evt="onStopAudio" delay="0">
                      <p:tgtEl>
                        <p:sldTgt/>
                      </p:tgtEl>
                    </p:cond>
                  </p:endCondLst>
                </p:cTn>
                <p:tgtEl>
                  <p:spTgt spid="2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shadeToTitle="1">
        <a:solidFill>
          <a:schemeClr val="tx1"/>
        </a:solidFill>
        <a:effectLst/>
      </p:bgPr>
    </p:bg>
    <p:spTree>
      <p:nvGrpSpPr>
        <p:cNvPr id="1" name=""/>
        <p:cNvGrpSpPr/>
        <p:nvPr/>
      </p:nvGrpSpPr>
      <p:grpSpPr>
        <a:xfrm>
          <a:off x="0" y="0"/>
          <a:ext cx="0" cy="0"/>
          <a:chOff x="0" y="0"/>
          <a:chExt cx="0" cy="0"/>
        </a:xfrm>
      </p:grpSpPr>
      <p:pic>
        <p:nvPicPr>
          <p:cNvPr id="2" name="MSj03884250000[1].wav">
            <a:hlinkClick r:id="" action="ppaction://media"/>
          </p:cNvPr>
          <p:cNvPicPr>
            <a:picLocks noRot="1" noChangeAspect="1"/>
          </p:cNvPicPr>
          <p:nvPr>
            <a:wavAudioFile r:embed="rId1" name="MSj03884250000[1].wav"/>
          </p:nvPr>
        </p:nvPicPr>
        <p:blipFill>
          <a:blip r:embed="rId4" cstate="print"/>
          <a:stretch>
            <a:fillRect/>
          </a:stretch>
        </p:blipFill>
        <p:spPr>
          <a:xfrm>
            <a:off x="1828800" y="685800"/>
            <a:ext cx="304800" cy="304800"/>
          </a:xfrm>
          <a:prstGeom prst="rect">
            <a:avLst/>
          </a:prstGeom>
        </p:spPr>
      </p:pic>
      <p:pic>
        <p:nvPicPr>
          <p:cNvPr id="3" name="j0214098.wav">
            <a:hlinkClick r:id="" action="ppaction://media"/>
          </p:cNvPr>
          <p:cNvPicPr>
            <a:picLocks noRot="1" noChangeAspect="1"/>
          </p:cNvPicPr>
          <p:nvPr>
            <a:wavAudioFile r:embed="rId2" name="j0214098.wav"/>
          </p:nvPr>
        </p:nvPicPr>
        <p:blipFill>
          <a:blip r:embed="rId5" cstate="print"/>
          <a:stretch>
            <a:fillRect/>
          </a:stretch>
        </p:blipFill>
        <p:spPr>
          <a:xfrm>
            <a:off x="2514600" y="609600"/>
            <a:ext cx="304800" cy="304800"/>
          </a:xfrm>
          <a:prstGeom prst="rect">
            <a:avLst/>
          </a:prstGeom>
        </p:spPr>
      </p:pic>
      <p:pic>
        <p:nvPicPr>
          <p:cNvPr id="39938" name="Picture 2" descr="http://t0.gstatic.com/images?q=tbn:tMiUiijo1PfdXM:http://www.solarnavigator.net/geography/geography_images/volcano_hawaii_kilauea_Puu_oo.jpg">
            <a:hlinkClick r:id="rId6"/>
          </p:cNvPr>
          <p:cNvPicPr>
            <a:picLocks noChangeAspect="1" noChangeArrowheads="1"/>
          </p:cNvPicPr>
          <p:nvPr/>
        </p:nvPicPr>
        <p:blipFill>
          <a:blip r:embed="rId7" cstate="print"/>
          <a:srcRect/>
          <a:stretch>
            <a:fillRect/>
          </a:stretch>
        </p:blipFill>
        <p:spPr bwMode="auto">
          <a:xfrm>
            <a:off x="7848600" y="5876924"/>
            <a:ext cx="1295400" cy="981076"/>
          </a:xfrm>
          <a:prstGeom prst="rect">
            <a:avLst/>
          </a:prstGeom>
          <a:noFill/>
        </p:spPr>
      </p:pic>
      <p:pic>
        <p:nvPicPr>
          <p:cNvPr id="39940" name="Picture 4" descr="http://t3.gstatic.com/images?q=tbn:nNQTmwjlZqDgCM:http://www.pacificislandtravel.com/nature_gallery/volcanoes1.gif">
            <a:hlinkClick r:id="rId8"/>
          </p:cNvPr>
          <p:cNvPicPr>
            <a:picLocks noChangeAspect="1" noChangeArrowheads="1"/>
          </p:cNvPicPr>
          <p:nvPr/>
        </p:nvPicPr>
        <p:blipFill>
          <a:blip r:embed="rId9" cstate="print"/>
          <a:srcRect/>
          <a:stretch>
            <a:fillRect/>
          </a:stretch>
        </p:blipFill>
        <p:spPr bwMode="auto">
          <a:xfrm>
            <a:off x="5410200" y="0"/>
            <a:ext cx="1581150" cy="1213700"/>
          </a:xfrm>
          <a:prstGeom prst="rect">
            <a:avLst/>
          </a:prstGeom>
          <a:noFill/>
        </p:spPr>
      </p:pic>
      <p:pic>
        <p:nvPicPr>
          <p:cNvPr id="39942" name="Picture 6" descr="http://t3.gstatic.com/images?q=tbn:MIWP4Nv1BWBg8M:http://egsc.usgs.gov/isb/pubs/teachers-packets/volcanoes/poster/graphics/posterfig1.jpg">
            <a:hlinkClick r:id="rId10"/>
          </p:cNvPr>
          <p:cNvPicPr>
            <a:picLocks noChangeAspect="1" noChangeArrowheads="1"/>
          </p:cNvPicPr>
          <p:nvPr/>
        </p:nvPicPr>
        <p:blipFill>
          <a:blip r:embed="rId11" cstate="print"/>
          <a:srcRect/>
          <a:stretch>
            <a:fillRect/>
          </a:stretch>
        </p:blipFill>
        <p:spPr bwMode="auto">
          <a:xfrm>
            <a:off x="4462994" y="0"/>
            <a:ext cx="956732" cy="1219199"/>
          </a:xfrm>
          <a:prstGeom prst="rect">
            <a:avLst/>
          </a:prstGeom>
          <a:noFill/>
        </p:spPr>
      </p:pic>
      <p:pic>
        <p:nvPicPr>
          <p:cNvPr id="39944" name="Picture 8" descr="http://t3.gstatic.com/images?q=tbn:YJ63sP3sLSQG5M:http://itodyaso.files.wordpress.com/2009/07/volcano.jpg">
            <a:hlinkClick r:id="rId12"/>
          </p:cNvPr>
          <p:cNvPicPr>
            <a:picLocks noChangeAspect="1" noChangeArrowheads="1"/>
          </p:cNvPicPr>
          <p:nvPr/>
        </p:nvPicPr>
        <p:blipFill>
          <a:blip r:embed="rId13" cstate="print"/>
          <a:srcRect/>
          <a:stretch>
            <a:fillRect/>
          </a:stretch>
        </p:blipFill>
        <p:spPr bwMode="auto">
          <a:xfrm>
            <a:off x="6934200" y="0"/>
            <a:ext cx="942975" cy="1200150"/>
          </a:xfrm>
          <a:prstGeom prst="rect">
            <a:avLst/>
          </a:prstGeom>
          <a:noFill/>
        </p:spPr>
      </p:pic>
      <p:pic>
        <p:nvPicPr>
          <p:cNvPr id="39946" name="Picture 10" descr="http://t0.gstatic.com/images?q=tbn:LnAUVp8d1V1xZM:http://studentcenters.wikispaces.com/file/view/Part_1_-_Volcanoes_and_Earthquakes.jpg/52753624/Part_1_-_Volcanoes_and_Earthquakes.jpg">
            <a:hlinkClick r:id="rId14"/>
          </p:cNvPr>
          <p:cNvPicPr>
            <a:picLocks noChangeAspect="1" noChangeArrowheads="1"/>
          </p:cNvPicPr>
          <p:nvPr/>
        </p:nvPicPr>
        <p:blipFill>
          <a:blip r:embed="rId15" cstate="print"/>
          <a:srcRect/>
          <a:stretch>
            <a:fillRect/>
          </a:stretch>
        </p:blipFill>
        <p:spPr bwMode="auto">
          <a:xfrm>
            <a:off x="7848600" y="0"/>
            <a:ext cx="1295400" cy="866776"/>
          </a:xfrm>
          <a:prstGeom prst="rect">
            <a:avLst/>
          </a:prstGeom>
          <a:noFill/>
        </p:spPr>
      </p:pic>
      <p:pic>
        <p:nvPicPr>
          <p:cNvPr id="39948" name="Picture 12" descr="http://t0.gstatic.com/images?q=tbn:XH9oqkMypM3SKM:http://www.solarnavigator.net/geography/geography_images/Volcano_St_Helens.jpg">
            <a:hlinkClick r:id="rId16"/>
          </p:cNvPr>
          <p:cNvPicPr>
            <a:picLocks noChangeAspect="1" noChangeArrowheads="1"/>
          </p:cNvPicPr>
          <p:nvPr/>
        </p:nvPicPr>
        <p:blipFill>
          <a:blip r:embed="rId17" cstate="print"/>
          <a:srcRect/>
          <a:stretch>
            <a:fillRect/>
          </a:stretch>
        </p:blipFill>
        <p:spPr bwMode="auto">
          <a:xfrm>
            <a:off x="7848600" y="5029200"/>
            <a:ext cx="1295400" cy="828676"/>
          </a:xfrm>
          <a:prstGeom prst="rect">
            <a:avLst/>
          </a:prstGeom>
          <a:noFill/>
        </p:spPr>
      </p:pic>
      <p:pic>
        <p:nvPicPr>
          <p:cNvPr id="39950" name="Picture 14" descr="http://t3.gstatic.com/images?q=tbn:HoPzU-8qI-MgGM:http://www.catravelservices.com/management/tours/pictures/Tour-ArenalVolcano.jpg">
            <a:hlinkClick r:id="rId18"/>
          </p:cNvPr>
          <p:cNvPicPr>
            <a:picLocks noChangeAspect="1" noChangeArrowheads="1"/>
          </p:cNvPicPr>
          <p:nvPr/>
        </p:nvPicPr>
        <p:blipFill>
          <a:blip r:embed="rId19" cstate="print"/>
          <a:srcRect/>
          <a:stretch>
            <a:fillRect/>
          </a:stretch>
        </p:blipFill>
        <p:spPr bwMode="auto">
          <a:xfrm>
            <a:off x="7848601" y="2819400"/>
            <a:ext cx="1295400" cy="1114425"/>
          </a:xfrm>
          <a:prstGeom prst="rect">
            <a:avLst/>
          </a:prstGeom>
          <a:noFill/>
        </p:spPr>
      </p:pic>
      <p:pic>
        <p:nvPicPr>
          <p:cNvPr id="39952" name="Picture 16" descr="http://t3.gstatic.com/images?q=tbn:3VJPar1DB78pxM:http://www.ecoenquirer.com/EPA-volcanoes.jpg">
            <a:hlinkClick r:id="rId20"/>
          </p:cNvPr>
          <p:cNvPicPr>
            <a:picLocks noChangeAspect="1" noChangeArrowheads="1"/>
          </p:cNvPicPr>
          <p:nvPr/>
        </p:nvPicPr>
        <p:blipFill>
          <a:blip r:embed="rId21" cstate="print"/>
          <a:srcRect/>
          <a:stretch>
            <a:fillRect/>
          </a:stretch>
        </p:blipFill>
        <p:spPr bwMode="auto">
          <a:xfrm>
            <a:off x="7848600" y="3962400"/>
            <a:ext cx="1295400" cy="1066800"/>
          </a:xfrm>
          <a:prstGeom prst="rect">
            <a:avLst/>
          </a:prstGeom>
          <a:noFill/>
        </p:spPr>
      </p:pic>
      <p:pic>
        <p:nvPicPr>
          <p:cNvPr id="39954" name="Picture 18" descr="http://t2.gstatic.com/images?q=tbn:ryM-pKPJHLAv_M:http://www.wayfaring.info/wp-content/uploads/2009/05/normal_kilauea20hawaii20volcanoes20national20park20-201600x1.jpg">
            <a:hlinkClick r:id="rId22"/>
          </p:cNvPr>
          <p:cNvPicPr>
            <a:picLocks noChangeAspect="1" noChangeArrowheads="1"/>
          </p:cNvPicPr>
          <p:nvPr/>
        </p:nvPicPr>
        <p:blipFill>
          <a:blip r:embed="rId23" cstate="print"/>
          <a:srcRect/>
          <a:stretch>
            <a:fillRect/>
          </a:stretch>
        </p:blipFill>
        <p:spPr bwMode="auto">
          <a:xfrm>
            <a:off x="7848600" y="914400"/>
            <a:ext cx="1295400" cy="933450"/>
          </a:xfrm>
          <a:prstGeom prst="rect">
            <a:avLst/>
          </a:prstGeom>
          <a:noFill/>
        </p:spPr>
      </p:pic>
      <p:pic>
        <p:nvPicPr>
          <p:cNvPr id="39956" name="Picture 20" descr="http://t2.gstatic.com/images?q=tbn:oUwWlTvgyUlEcM:http://www.pacificislandtravel.com/nature_gallery/volcanoes2.gif">
            <a:hlinkClick r:id="rId24"/>
          </p:cNvPr>
          <p:cNvPicPr>
            <a:picLocks noChangeAspect="1" noChangeArrowheads="1"/>
          </p:cNvPicPr>
          <p:nvPr/>
        </p:nvPicPr>
        <p:blipFill>
          <a:blip r:embed="rId25" cstate="print"/>
          <a:srcRect/>
          <a:stretch>
            <a:fillRect/>
          </a:stretch>
        </p:blipFill>
        <p:spPr bwMode="auto">
          <a:xfrm>
            <a:off x="7848600" y="1828800"/>
            <a:ext cx="1295400" cy="1038225"/>
          </a:xfrm>
          <a:prstGeom prst="rect">
            <a:avLst/>
          </a:prstGeom>
          <a:noFill/>
        </p:spPr>
      </p:pic>
      <p:pic>
        <p:nvPicPr>
          <p:cNvPr id="39958" name="Picture 22" descr="http://t1.gstatic.com/images?q=tbn:OKStVI5LIKY6HM:http://farm1.static.flickr.com/80/244371804_e85cef28fc_b.jpg">
            <a:hlinkClick r:id="rId26"/>
          </p:cNvPr>
          <p:cNvPicPr>
            <a:picLocks noChangeAspect="1" noChangeArrowheads="1"/>
          </p:cNvPicPr>
          <p:nvPr/>
        </p:nvPicPr>
        <p:blipFill>
          <a:blip r:embed="rId27" cstate="print"/>
          <a:srcRect/>
          <a:stretch>
            <a:fillRect/>
          </a:stretch>
        </p:blipFill>
        <p:spPr bwMode="auto">
          <a:xfrm>
            <a:off x="2819400" y="0"/>
            <a:ext cx="1657350" cy="1248538"/>
          </a:xfrm>
          <a:prstGeom prst="rect">
            <a:avLst/>
          </a:prstGeom>
          <a:noFill/>
        </p:spPr>
      </p:pic>
      <p:pic>
        <p:nvPicPr>
          <p:cNvPr id="39960" name="Picture 24" descr="http://t2.gstatic.com/images?q=tbn:BnUGV5dllEQCAM:http://ngepress.com/wp-content/uploads/2009/03/redoubt-webcam.jpg">
            <a:hlinkClick r:id="rId28"/>
          </p:cNvPr>
          <p:cNvPicPr>
            <a:picLocks noChangeAspect="1" noChangeArrowheads="1"/>
          </p:cNvPicPr>
          <p:nvPr/>
        </p:nvPicPr>
        <p:blipFill>
          <a:blip r:embed="rId29" cstate="print"/>
          <a:srcRect/>
          <a:stretch>
            <a:fillRect/>
          </a:stretch>
        </p:blipFill>
        <p:spPr bwMode="auto">
          <a:xfrm>
            <a:off x="3124200" y="5638800"/>
            <a:ext cx="1835497" cy="1219200"/>
          </a:xfrm>
          <a:prstGeom prst="rect">
            <a:avLst/>
          </a:prstGeom>
          <a:noFill/>
        </p:spPr>
      </p:pic>
      <p:pic>
        <p:nvPicPr>
          <p:cNvPr id="39962" name="Picture 26" descr="http://t3.gstatic.com/images?q=tbn:ptOPwEdH0RK-RM:http://www.volcanoetna.com/gallery/d/3938-2/mount%2Betna%2Beruptions%2B1997%2BCopyright%2B__%2BBoris%2BBehncke%2BItaly%2BVolcanoes%2B_39_.jpg">
            <a:hlinkClick r:id="rId30"/>
          </p:cNvPr>
          <p:cNvPicPr>
            <a:picLocks noChangeAspect="1" noChangeArrowheads="1"/>
          </p:cNvPicPr>
          <p:nvPr/>
        </p:nvPicPr>
        <p:blipFill>
          <a:blip r:embed="rId31" cstate="print"/>
          <a:srcRect/>
          <a:stretch>
            <a:fillRect/>
          </a:stretch>
        </p:blipFill>
        <p:spPr bwMode="auto">
          <a:xfrm>
            <a:off x="4953000" y="5638800"/>
            <a:ext cx="1914525" cy="1219200"/>
          </a:xfrm>
          <a:prstGeom prst="rect">
            <a:avLst/>
          </a:prstGeom>
          <a:noFill/>
        </p:spPr>
      </p:pic>
      <p:pic>
        <p:nvPicPr>
          <p:cNvPr id="39966" name="Picture 30" descr="http://t3.gstatic.com/images?q=tbn:hetjX6sGVBUYpM:http://www.uen.org/utahlink/tours/admin/tour/1010/1010composite_volcano_3_small.gif">
            <a:hlinkClick r:id="rId32"/>
          </p:cNvPr>
          <p:cNvPicPr>
            <a:picLocks noChangeAspect="1" noChangeArrowheads="1"/>
          </p:cNvPicPr>
          <p:nvPr/>
        </p:nvPicPr>
        <p:blipFill>
          <a:blip r:embed="rId33" cstate="print"/>
          <a:srcRect/>
          <a:stretch>
            <a:fillRect/>
          </a:stretch>
        </p:blipFill>
        <p:spPr bwMode="auto">
          <a:xfrm>
            <a:off x="6858000" y="5638800"/>
            <a:ext cx="990600" cy="1219200"/>
          </a:xfrm>
          <a:prstGeom prst="rect">
            <a:avLst/>
          </a:prstGeom>
          <a:noFill/>
        </p:spPr>
      </p:pic>
      <p:pic>
        <p:nvPicPr>
          <p:cNvPr id="39968" name="Picture 32" descr="http://t3.gstatic.com/images?q=tbn:5y2ffcX226lnDM:http://www.kidsgeo.com/images/volcano.jpg">
            <a:hlinkClick r:id="rId34"/>
          </p:cNvPr>
          <p:cNvPicPr>
            <a:picLocks noChangeAspect="1" noChangeArrowheads="1"/>
          </p:cNvPicPr>
          <p:nvPr/>
        </p:nvPicPr>
        <p:blipFill>
          <a:blip r:embed="rId35" cstate="print"/>
          <a:srcRect/>
          <a:stretch>
            <a:fillRect/>
          </a:stretch>
        </p:blipFill>
        <p:spPr bwMode="auto">
          <a:xfrm>
            <a:off x="0" y="0"/>
            <a:ext cx="1485900" cy="1219200"/>
          </a:xfrm>
          <a:prstGeom prst="rect">
            <a:avLst/>
          </a:prstGeom>
          <a:noFill/>
        </p:spPr>
      </p:pic>
      <p:pic>
        <p:nvPicPr>
          <p:cNvPr id="39970" name="Picture 34" descr="See full size image">
            <a:hlinkClick r:id="rId36"/>
          </p:cNvPr>
          <p:cNvPicPr>
            <a:picLocks noChangeAspect="1" noChangeArrowheads="1"/>
          </p:cNvPicPr>
          <p:nvPr/>
        </p:nvPicPr>
        <p:blipFill>
          <a:blip r:embed="rId37" cstate="print"/>
          <a:srcRect/>
          <a:stretch>
            <a:fillRect/>
          </a:stretch>
        </p:blipFill>
        <p:spPr bwMode="auto">
          <a:xfrm>
            <a:off x="1676400" y="5638800"/>
            <a:ext cx="1457325" cy="1219200"/>
          </a:xfrm>
          <a:prstGeom prst="rect">
            <a:avLst/>
          </a:prstGeom>
          <a:noFill/>
        </p:spPr>
      </p:pic>
      <p:pic>
        <p:nvPicPr>
          <p:cNvPr id="39974" name="Picture 38" descr="http://t0.gstatic.com/images?q=tbn:GmgQ2BcELlAy5M:http://images.stanzapub.com/readers/scienceray/2008/07/07/208269_2.jpg">
            <a:hlinkClick r:id="rId38"/>
          </p:cNvPr>
          <p:cNvPicPr>
            <a:picLocks noChangeAspect="1" noChangeArrowheads="1"/>
          </p:cNvPicPr>
          <p:nvPr/>
        </p:nvPicPr>
        <p:blipFill>
          <a:blip r:embed="rId39" cstate="print"/>
          <a:srcRect/>
          <a:stretch>
            <a:fillRect/>
          </a:stretch>
        </p:blipFill>
        <p:spPr bwMode="auto">
          <a:xfrm>
            <a:off x="0" y="2090737"/>
            <a:ext cx="1524000" cy="1357313"/>
          </a:xfrm>
          <a:prstGeom prst="rect">
            <a:avLst/>
          </a:prstGeom>
          <a:noFill/>
        </p:spPr>
      </p:pic>
      <p:pic>
        <p:nvPicPr>
          <p:cNvPr id="39976" name="Picture 40" descr="http://t1.gstatic.com/images?q=tbn:XJgBMS2ENspH5M:http://www.sfusd.k12.ca.us/schwww/sch618/volcanoes/Island_Diagram.gif">
            <a:hlinkClick r:id="rId40"/>
          </p:cNvPr>
          <p:cNvPicPr>
            <a:picLocks noChangeAspect="1" noChangeArrowheads="1"/>
          </p:cNvPicPr>
          <p:nvPr/>
        </p:nvPicPr>
        <p:blipFill>
          <a:blip r:embed="rId41" cstate="print"/>
          <a:srcRect/>
          <a:stretch>
            <a:fillRect/>
          </a:stretch>
        </p:blipFill>
        <p:spPr bwMode="auto">
          <a:xfrm>
            <a:off x="0" y="3443053"/>
            <a:ext cx="1524000" cy="1224197"/>
          </a:xfrm>
          <a:prstGeom prst="rect">
            <a:avLst/>
          </a:prstGeom>
          <a:noFill/>
        </p:spPr>
      </p:pic>
      <p:pic>
        <p:nvPicPr>
          <p:cNvPr id="39978" name="Picture 42" descr="http://t2.gstatic.com/images?q=tbn:Gh3Ksm0DVETo6M:http://cgz.e2bn.net/e2bn/leas/c99/schools/cgz/accounts/staff/rchambers/GeoBytes%2520GCSE%2520Blog%2520Resources/Images/Plate%2520Tectonics/Plate%2520Tectonics/MtRainier.jpg">
            <a:hlinkClick r:id="rId42"/>
          </p:cNvPr>
          <p:cNvPicPr>
            <a:picLocks noChangeAspect="1" noChangeArrowheads="1"/>
          </p:cNvPicPr>
          <p:nvPr/>
        </p:nvPicPr>
        <p:blipFill>
          <a:blip r:embed="rId43" cstate="print"/>
          <a:srcRect/>
          <a:stretch>
            <a:fillRect/>
          </a:stretch>
        </p:blipFill>
        <p:spPr bwMode="auto">
          <a:xfrm>
            <a:off x="0" y="5638801"/>
            <a:ext cx="1743076" cy="1219200"/>
          </a:xfrm>
          <a:prstGeom prst="rect">
            <a:avLst/>
          </a:prstGeom>
          <a:noFill/>
        </p:spPr>
      </p:pic>
      <p:pic>
        <p:nvPicPr>
          <p:cNvPr id="39980" name="Picture 44" descr="http://t1.gstatic.com/images?q=tbn:VulRhsT4LCHutM:http://www.us-parks.com/images/hawaii-volcanoes-national-park/hawaii-volcanoes-national-park-p-3777-m.jpg">
            <a:hlinkClick r:id="rId44"/>
          </p:cNvPr>
          <p:cNvPicPr>
            <a:picLocks noChangeAspect="1" noChangeArrowheads="1"/>
          </p:cNvPicPr>
          <p:nvPr/>
        </p:nvPicPr>
        <p:blipFill>
          <a:blip r:embed="rId45" cstate="print"/>
          <a:srcRect/>
          <a:stretch>
            <a:fillRect/>
          </a:stretch>
        </p:blipFill>
        <p:spPr bwMode="auto">
          <a:xfrm>
            <a:off x="0" y="4648200"/>
            <a:ext cx="1542109" cy="1023859"/>
          </a:xfrm>
          <a:prstGeom prst="rect">
            <a:avLst/>
          </a:prstGeom>
          <a:noFill/>
        </p:spPr>
      </p:pic>
      <p:pic>
        <p:nvPicPr>
          <p:cNvPr id="39984" name="Picture 48" descr="http://t0.gstatic.com/images?q=tbn:_E5wLOz0LttPTM:http://www.dailygalaxy.com/my_weblog/images/2008/02/14/volcano_3.jpg">
            <a:hlinkClick r:id="rId46"/>
          </p:cNvPr>
          <p:cNvPicPr>
            <a:picLocks noChangeAspect="1" noChangeArrowheads="1"/>
          </p:cNvPicPr>
          <p:nvPr/>
        </p:nvPicPr>
        <p:blipFill>
          <a:blip r:embed="rId47" cstate="print"/>
          <a:srcRect/>
          <a:stretch>
            <a:fillRect/>
          </a:stretch>
        </p:blipFill>
        <p:spPr bwMode="auto">
          <a:xfrm>
            <a:off x="0" y="1219199"/>
            <a:ext cx="1524000" cy="967619"/>
          </a:xfrm>
          <a:prstGeom prst="rect">
            <a:avLst/>
          </a:prstGeom>
          <a:noFill/>
        </p:spPr>
      </p:pic>
      <p:sp>
        <p:nvSpPr>
          <p:cNvPr id="32" name="TextBox 31"/>
          <p:cNvSpPr txBox="1"/>
          <p:nvPr/>
        </p:nvSpPr>
        <p:spPr>
          <a:xfrm>
            <a:off x="3276600" y="3505200"/>
            <a:ext cx="2667000" cy="1477328"/>
          </a:xfrm>
          <a:prstGeom prst="rect">
            <a:avLst/>
          </a:prstGeom>
          <a:noFill/>
        </p:spPr>
        <p:txBody>
          <a:bodyPr wrap="square" rtlCol="0">
            <a:spAutoFit/>
          </a:bodyPr>
          <a:lstStyle/>
          <a:p>
            <a:r>
              <a:rPr lang="en-US" dirty="0" smtClean="0">
                <a:solidFill>
                  <a:schemeClr val="bg1"/>
                </a:solidFill>
              </a:rPr>
              <a:t>Thank you for watching my slideshow, I hope that you enjoyed it, and that you learnt something new about volcanoes.</a:t>
            </a:r>
            <a:endParaRPr lang="en-US" dirty="0">
              <a:solidFill>
                <a:schemeClr val="bg1"/>
              </a:solidFill>
            </a:endParaRPr>
          </a:p>
        </p:txBody>
      </p:sp>
      <p:sp>
        <p:nvSpPr>
          <p:cNvPr id="33" name="Rectangle 32"/>
          <p:cNvSpPr/>
          <p:nvPr/>
        </p:nvSpPr>
        <p:spPr>
          <a:xfrm>
            <a:off x="2895600" y="2057400"/>
            <a:ext cx="3400978" cy="1200329"/>
          </a:xfrm>
          <a:prstGeom prst="rect">
            <a:avLst/>
          </a:prstGeom>
          <a:noFill/>
        </p:spPr>
        <p:txBody>
          <a:bodyPr wrap="square" lIns="91440" tIns="45720" rIns="91440" bIns="45720">
            <a:spAutoFit/>
          </a:bodyPr>
          <a:lstStyle/>
          <a:p>
            <a:pPr algn="ctr"/>
            <a:r>
              <a:rPr lang="en-US" sz="7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The End</a:t>
            </a:r>
            <a:endParaRPr lang="en-US" sz="7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39964" name="Picture 28" descr="http://t0.gstatic.com/images?q=tbn:0JdgtVP2jnZsoM:http://www.sciencewithmrmilstid.com/media/volcanoParts.jpg">
            <a:hlinkClick r:id="rId48"/>
          </p:cNvPr>
          <p:cNvPicPr>
            <a:picLocks noChangeAspect="1" noChangeArrowheads="1"/>
          </p:cNvPicPr>
          <p:nvPr/>
        </p:nvPicPr>
        <p:blipFill>
          <a:blip r:embed="rId49" cstate="print"/>
          <a:srcRect/>
          <a:stretch>
            <a:fillRect/>
          </a:stretch>
        </p:blipFill>
        <p:spPr bwMode="auto">
          <a:xfrm>
            <a:off x="1447800" y="0"/>
            <a:ext cx="1381125" cy="1219200"/>
          </a:xfrm>
          <a:prstGeom prst="rect">
            <a:avLst/>
          </a:prstGeom>
          <a:noFill/>
        </p:spPr>
      </p:pic>
      <p:pic>
        <p:nvPicPr>
          <p:cNvPr id="33794" name="Picture 2" descr="Volcanoes GIF Animation">
            <a:hlinkClick r:id="rId50"/>
          </p:cNvPr>
          <p:cNvPicPr>
            <a:picLocks noChangeAspect="1" noChangeArrowheads="1" noCrop="1"/>
          </p:cNvPicPr>
          <p:nvPr/>
        </p:nvPicPr>
        <p:blipFill>
          <a:blip r:embed="rId51" cstate="print"/>
          <a:srcRect/>
          <a:stretch>
            <a:fillRect/>
          </a:stretch>
        </p:blipFill>
        <p:spPr bwMode="auto">
          <a:xfrm>
            <a:off x="1905000" y="1447800"/>
            <a:ext cx="714375" cy="714375"/>
          </a:xfrm>
          <a:prstGeom prst="rect">
            <a:avLst/>
          </a:prstGeom>
          <a:noFill/>
        </p:spPr>
      </p:pic>
      <p:pic>
        <p:nvPicPr>
          <p:cNvPr id="33795" name="Picture 3" descr="C:\Users\Miriam\AppData\Local\Microsoft\Windows\Temporary Internet Files\Content.IE5\F1XMYA2Z\MMAG00621_0000[1].gif"/>
          <p:cNvPicPr>
            <a:picLocks noChangeAspect="1" noChangeArrowheads="1" noCrop="1"/>
          </p:cNvPicPr>
          <p:nvPr/>
        </p:nvPicPr>
        <p:blipFill>
          <a:blip r:embed="rId52" cstate="print"/>
          <a:srcRect/>
          <a:stretch>
            <a:fillRect/>
          </a:stretch>
        </p:blipFill>
        <p:spPr bwMode="auto">
          <a:xfrm>
            <a:off x="6553200" y="1295400"/>
            <a:ext cx="1123950" cy="933450"/>
          </a:xfrm>
          <a:prstGeom prst="rect">
            <a:avLst/>
          </a:prstGeom>
          <a:noFill/>
        </p:spPr>
      </p:pic>
      <p:pic>
        <p:nvPicPr>
          <p:cNvPr id="33796" name="Picture 4" descr="C:\Users\Miriam\AppData\Local\Microsoft\Windows\Temporary Internet Files\Content.IE5\4OKANTYF\MMj02828610000[1].gif"/>
          <p:cNvPicPr>
            <a:picLocks noChangeAspect="1" noChangeArrowheads="1" noCrop="1"/>
          </p:cNvPicPr>
          <p:nvPr/>
        </p:nvPicPr>
        <p:blipFill>
          <a:blip r:embed="rId53" cstate="print"/>
          <a:srcRect/>
          <a:stretch>
            <a:fillRect/>
          </a:stretch>
        </p:blipFill>
        <p:spPr bwMode="auto">
          <a:xfrm>
            <a:off x="1828800" y="4876800"/>
            <a:ext cx="788973" cy="619125"/>
          </a:xfrm>
          <a:prstGeom prst="rect">
            <a:avLst/>
          </a:prstGeom>
          <a:noFill/>
        </p:spPr>
      </p:pic>
      <p:pic>
        <p:nvPicPr>
          <p:cNvPr id="33797" name="Picture 5" descr="C:\Users\Miriam\AppData\Local\Microsoft\Windows\Temporary Internet Files\Content.IE5\4OKANTYF\MMj02364470000[1].gif"/>
          <p:cNvPicPr>
            <a:picLocks noChangeAspect="1" noChangeArrowheads="1" noCrop="1"/>
          </p:cNvPicPr>
          <p:nvPr/>
        </p:nvPicPr>
        <p:blipFill>
          <a:blip r:embed="rId54" cstate="print"/>
          <a:srcRect/>
          <a:stretch>
            <a:fillRect/>
          </a:stretch>
        </p:blipFill>
        <p:spPr bwMode="auto">
          <a:xfrm>
            <a:off x="6858000" y="4648200"/>
            <a:ext cx="685800" cy="685800"/>
          </a:xfrm>
          <a:prstGeom prst="rect">
            <a:avLst/>
          </a:prstGeom>
          <a:noFill/>
        </p:spPr>
      </p:pic>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0030" fill="hold"/>
                                        <p:tgtEl>
                                          <p:spTgt spid="2"/>
                                        </p:tgtEl>
                                      </p:cBhvr>
                                    </p:cmd>
                                  </p:childTnLst>
                                </p:cTn>
                              </p:par>
                            </p:childTnLst>
                          </p:cTn>
                        </p:par>
                        <p:par>
                          <p:cTn id="7" fill="hold">
                            <p:stCondLst>
                              <p:cond delay="10037"/>
                            </p:stCondLst>
                            <p:childTnLst>
                              <p:par>
                                <p:cTn id="8" presetID="10" presetClass="entr" presetSubtype="0" fill="hold" grpId="0" nodeType="after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1000"/>
                                        <p:tgtEl>
                                          <p:spTgt spid="3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1000"/>
                                        <p:tgtEl>
                                          <p:spTgt spid="32"/>
                                        </p:tgtEl>
                                      </p:cBhvr>
                                    </p:animEffect>
                                  </p:childTnLst>
                                </p:cTn>
                              </p:par>
                            </p:childTnLst>
                          </p:cTn>
                        </p:par>
                        <p:par>
                          <p:cTn id="14" fill="hold">
                            <p:stCondLst>
                              <p:cond delay="11037"/>
                            </p:stCondLst>
                            <p:childTnLst>
                              <p:par>
                                <p:cTn id="15" presetID="1" presetClass="mediacall" presetSubtype="0" fill="hold" nodeType="afterEffect">
                                  <p:stCondLst>
                                    <p:cond delay="0"/>
                                  </p:stCondLst>
                                  <p:childTnLst>
                                    <p:cmd type="call" cmd="playFrom(0.0)">
                                      <p:cBhvr>
                                        <p:cTn id="16" dur="474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9000" showWhenStopped="0">
                <p:cTn id="17" fill="hold" display="0">
                  <p:stCondLst>
                    <p:cond delay="indefinite"/>
                  </p:stCondLst>
                  <p:endCondLst>
                    <p:cond evt="onNext" delay="0">
                      <p:tgtEl>
                        <p:sldTgt/>
                      </p:tgtEl>
                    </p:cond>
                    <p:cond evt="onPrev" delay="0">
                      <p:tgtEl>
                        <p:sldTgt/>
                      </p:tgtEl>
                    </p:cond>
                    <p:cond evt="onStopAudio" delay="0">
                      <p:tgtEl>
                        <p:sldTgt/>
                      </p:tgtEl>
                    </p:cond>
                  </p:endCondLst>
                </p:cTn>
                <p:tgtEl>
                  <p:spTgt spid="2"/>
                </p:tgtEl>
              </p:cMediaNode>
            </p:audio>
            <p:audio>
              <p:cMediaNode showWhenStopped="0">
                <p:cTn id="18"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childTnLst>
        </p:cTn>
      </p:par>
    </p:tnLst>
    <p:bldLst>
      <p:bldP spid="32"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5050">
            <a:alpha val="82000"/>
          </a:srgbClr>
        </a:solidFill>
        <a:effectLst/>
      </p:bgPr>
    </p:bg>
    <p:spTree>
      <p:nvGrpSpPr>
        <p:cNvPr id="1" name=""/>
        <p:cNvGrpSpPr/>
        <p:nvPr/>
      </p:nvGrpSpPr>
      <p:grpSpPr>
        <a:xfrm>
          <a:off x="0" y="0"/>
          <a:ext cx="0" cy="0"/>
          <a:chOff x="0" y="0"/>
          <a:chExt cx="0" cy="0"/>
        </a:xfrm>
      </p:grpSpPr>
      <p:cxnSp>
        <p:nvCxnSpPr>
          <p:cNvPr id="6" name="Straight Connector 5"/>
          <p:cNvCxnSpPr/>
          <p:nvPr/>
        </p:nvCxnSpPr>
        <p:spPr>
          <a:xfrm rot="5400000">
            <a:off x="1143000" y="3429000"/>
            <a:ext cx="6858000" cy="0"/>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0" y="1524000"/>
            <a:ext cx="9144000" cy="0"/>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1219200" y="228600"/>
            <a:ext cx="3505200" cy="132343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ln w="11430"/>
                <a:solidFill>
                  <a:srgbClr val="FB9393"/>
                </a:solidFill>
                <a:effectLst>
                  <a:outerShdw blurRad="50800" dist="39000" dir="5460000" algn="tl">
                    <a:srgbClr val="000000">
                      <a:alpha val="38000"/>
                    </a:srgbClr>
                  </a:outerShdw>
                </a:effectLst>
              </a:rPr>
              <a:t>Andesitic Volcanoes</a:t>
            </a:r>
            <a:endParaRPr lang="en-US" sz="4000" b="1" cap="none" spc="0" dirty="0">
              <a:ln w="11430"/>
              <a:solidFill>
                <a:srgbClr val="FB9393"/>
              </a:solidFill>
              <a:effectLst>
                <a:outerShdw blurRad="50800" dist="39000" dir="5460000" algn="tl">
                  <a:srgbClr val="000000">
                    <a:alpha val="38000"/>
                  </a:srgbClr>
                </a:outerShdw>
              </a:effectLst>
            </a:endParaRPr>
          </a:p>
        </p:txBody>
      </p:sp>
      <p:sp>
        <p:nvSpPr>
          <p:cNvPr id="19" name="Rectangle 18"/>
          <p:cNvSpPr/>
          <p:nvPr/>
        </p:nvSpPr>
        <p:spPr>
          <a:xfrm>
            <a:off x="4648201" y="228600"/>
            <a:ext cx="3352800" cy="132343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ln w="11430"/>
                <a:solidFill>
                  <a:srgbClr val="FB9393"/>
                </a:solidFill>
                <a:effectLst>
                  <a:outerShdw blurRad="50800" dist="39000" dir="5460000" algn="tl">
                    <a:srgbClr val="000000">
                      <a:alpha val="38000"/>
                    </a:srgbClr>
                  </a:outerShdw>
                </a:effectLst>
              </a:rPr>
              <a:t>Basaltic Volcanoes</a:t>
            </a:r>
            <a:endParaRPr lang="en-US" sz="4000" b="1" cap="none" spc="0" dirty="0">
              <a:ln w="11430"/>
              <a:solidFill>
                <a:srgbClr val="FB9393"/>
              </a:solidFill>
              <a:effectLst>
                <a:outerShdw blurRad="50800" dist="39000" dir="5460000" algn="tl">
                  <a:srgbClr val="000000">
                    <a:alpha val="38000"/>
                  </a:srgbClr>
                </a:outerShdw>
              </a:effectLst>
            </a:endParaRPr>
          </a:p>
        </p:txBody>
      </p:sp>
      <p:pic>
        <p:nvPicPr>
          <p:cNvPr id="1032" name="Picture 8" descr="http://t0.gstatic.com/images?q=tbn:XH9oqkMypM3SKM:http://www.teachersparadise.com/ency/en/media/b/bd/volcano.jpg">
            <a:hlinkClick r:id="rId5"/>
          </p:cNvPr>
          <p:cNvPicPr>
            <a:picLocks noChangeAspect="1" noChangeArrowheads="1"/>
          </p:cNvPicPr>
          <p:nvPr/>
        </p:nvPicPr>
        <p:blipFill>
          <a:blip r:embed="rId6" cstate="print"/>
          <a:srcRect/>
          <a:stretch>
            <a:fillRect/>
          </a:stretch>
        </p:blipFill>
        <p:spPr bwMode="auto">
          <a:xfrm>
            <a:off x="7467600" y="228600"/>
            <a:ext cx="1548522" cy="990600"/>
          </a:xfrm>
          <a:prstGeom prst="rect">
            <a:avLst/>
          </a:prstGeom>
          <a:noFill/>
        </p:spPr>
      </p:pic>
      <p:sp>
        <p:nvSpPr>
          <p:cNvPr id="8" name="TextBox 7"/>
          <p:cNvSpPr txBox="1"/>
          <p:nvPr/>
        </p:nvSpPr>
        <p:spPr>
          <a:xfrm>
            <a:off x="4724400" y="1752600"/>
            <a:ext cx="4267200" cy="3785652"/>
          </a:xfrm>
          <a:prstGeom prst="rect">
            <a:avLst/>
          </a:prstGeom>
          <a:noFill/>
        </p:spPr>
        <p:txBody>
          <a:bodyPr wrap="square" rtlCol="0">
            <a:spAutoFit/>
          </a:bodyPr>
          <a:lstStyle/>
          <a:p>
            <a:r>
              <a:rPr lang="en-US" sz="2000" dirty="0" smtClean="0">
                <a:latin typeface="AL Uncle Charles" pitchFamily="2" charset="0"/>
              </a:rPr>
              <a:t>Basaltic volcanoes are the most common volcanic landmasses on the continents. They are found where the mantle rises up to form new plates. Basaltic volcanoes are rarely found above the sea surface. Basaltic lava flows freely. Its’ cooling surface forms a skin, which wrinkles and puckers with the movement beneath. This ropey lava is known by its’ Hawaiian name</a:t>
            </a:r>
            <a:r>
              <a:rPr lang="en-US" sz="2000" i="1" dirty="0" smtClean="0">
                <a:latin typeface="AL Uncle Charles" pitchFamily="2" charset="0"/>
              </a:rPr>
              <a:t> ‘pahoehoe’. </a:t>
            </a:r>
            <a:r>
              <a:rPr lang="en-US" sz="2000" dirty="0" smtClean="0">
                <a:latin typeface="AL Uncle Charles" pitchFamily="2" charset="0"/>
              </a:rPr>
              <a:t>If this surface breaks up, it form blocks of lava with rough surfaces, also known as ‘</a:t>
            </a:r>
            <a:r>
              <a:rPr lang="en-US" sz="2000" i="1" dirty="0" smtClean="0">
                <a:latin typeface="AL Uncle Charles" pitchFamily="2" charset="0"/>
              </a:rPr>
              <a:t>aa’  </a:t>
            </a:r>
            <a:endParaRPr lang="en-US" sz="2000" i="1" dirty="0">
              <a:latin typeface="AL Uncle Charles" pitchFamily="2" charset="0"/>
            </a:endParaRPr>
          </a:p>
        </p:txBody>
      </p:sp>
      <p:sp>
        <p:nvSpPr>
          <p:cNvPr id="9" name="TextBox 8"/>
          <p:cNvSpPr txBox="1"/>
          <p:nvPr/>
        </p:nvSpPr>
        <p:spPr>
          <a:xfrm>
            <a:off x="228600" y="1828800"/>
            <a:ext cx="4038600" cy="4401205"/>
          </a:xfrm>
          <a:prstGeom prst="rect">
            <a:avLst/>
          </a:prstGeom>
          <a:noFill/>
        </p:spPr>
        <p:txBody>
          <a:bodyPr wrap="square" rtlCol="0">
            <a:spAutoFit/>
          </a:bodyPr>
          <a:lstStyle/>
          <a:p>
            <a:r>
              <a:rPr lang="en-US" sz="2000" dirty="0" smtClean="0">
                <a:latin typeface="AL Uncle Charles" pitchFamily="2" charset="0"/>
              </a:rPr>
              <a:t>An active andesitic volcano is extremely violent. The eruptions can happen at any time and the eruptions can cause considerable damage.This type of eruption can also send huge clouds of hot ash and dust over great distances. Andesitic volcanoes are more dangerous than basaltic volcanoes because the lava in andesitic volcanoes is more viscous. This causes the lava to get clogged up in the volcano, then when it does erupt the lava suddenly breaks through causing a great explosion.</a:t>
            </a:r>
            <a:endParaRPr lang="en-US" sz="2000" dirty="0">
              <a:latin typeface="AL Uncle Charles" pitchFamily="2" charset="0"/>
            </a:endParaRPr>
          </a:p>
        </p:txBody>
      </p:sp>
      <p:pic>
        <p:nvPicPr>
          <p:cNvPr id="10" name="MSj00975020000[1].wav">
            <a:hlinkClick r:id="" action="ppaction://media"/>
          </p:cNvPr>
          <p:cNvPicPr>
            <a:picLocks noRot="1" noChangeAspect="1"/>
          </p:cNvPicPr>
          <p:nvPr>
            <a:wavAudioFile r:embed="rId2" name="MSj00975020000[1].wav"/>
          </p:nvPr>
        </p:nvPicPr>
        <p:blipFill>
          <a:blip r:embed="rId7" cstate="print"/>
          <a:stretch>
            <a:fillRect/>
          </a:stretch>
        </p:blipFill>
        <p:spPr>
          <a:xfrm>
            <a:off x="838200" y="838200"/>
            <a:ext cx="304800" cy="304800"/>
          </a:xfrm>
          <a:prstGeom prst="rect">
            <a:avLst/>
          </a:prstGeom>
        </p:spPr>
      </p:pic>
      <p:pic>
        <p:nvPicPr>
          <p:cNvPr id="1030" name="Picture 6" descr="http://t0.gstatic.com/images?q=tbn:W7pkFHdIaoAjdM:http://cache3.asset-cache.net/xc/BB6211-001.jpg%3Fv%3D1%26c%3DIWSAsset%26k%3D2%26d%3DF5B5107058D53DF52F36831919CD822C24CE115628525A0C5DA4BE83FF318AFDE30A760B0D811297">
            <a:hlinkClick r:id="rId8"/>
          </p:cNvPr>
          <p:cNvPicPr>
            <a:picLocks noChangeAspect="1" noChangeArrowheads="1"/>
          </p:cNvPicPr>
          <p:nvPr/>
        </p:nvPicPr>
        <p:blipFill>
          <a:blip r:embed="rId9" cstate="print"/>
          <a:srcRect/>
          <a:stretch>
            <a:fillRect/>
          </a:stretch>
        </p:blipFill>
        <p:spPr bwMode="auto">
          <a:xfrm>
            <a:off x="152399" y="228600"/>
            <a:ext cx="1623905" cy="1066800"/>
          </a:xfrm>
          <a:prstGeom prst="rect">
            <a:avLst/>
          </a:prstGeom>
          <a:noFill/>
        </p:spPr>
      </p:pic>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98" fill="hold"/>
                                        <p:tgtEl>
                                          <p:spTgt spid="10"/>
                                        </p:tgtEl>
                                      </p:cBhvr>
                                    </p:cmd>
                                  </p:childTnLst>
                                </p:cTn>
                              </p:par>
                              <p:par>
                                <p:cTn id="7" presetID="26" presetClass="emph" presetSubtype="0" fill="hold" nodeType="withEffect">
                                  <p:stCondLst>
                                    <p:cond delay="0"/>
                                  </p:stCondLst>
                                  <p:childTnLst>
                                    <p:animEffect transition="out" filter="fade">
                                      <p:cBhvr>
                                        <p:cTn id="8" dur="500" tmFilter="0, 0; .2, .5; .8, .5; 1, 0"/>
                                        <p:tgtEl>
                                          <p:spTgt spid="1030"/>
                                        </p:tgtEl>
                                      </p:cBhvr>
                                    </p:animEffect>
                                    <p:animScale>
                                      <p:cBhvr>
                                        <p:cTn id="9" dur="250" autoRev="1" fill="hold"/>
                                        <p:tgtEl>
                                          <p:spTgt spid="1030"/>
                                        </p:tgtEl>
                                      </p:cBhvr>
                                      <p:by x="105000" y="105000"/>
                                    </p:animScale>
                                  </p:childTnLst>
                                </p:cTn>
                              </p:par>
                              <p:par>
                                <p:cTn id="10" presetID="26" presetClass="emph" presetSubtype="0" fill="hold" nodeType="withEffect">
                                  <p:stCondLst>
                                    <p:cond delay="0"/>
                                  </p:stCondLst>
                                  <p:childTnLst>
                                    <p:animEffect transition="out" filter="fade">
                                      <p:cBhvr>
                                        <p:cTn id="11" dur="500" tmFilter="0, 0; .2, .5; .8, .5; 1, 0"/>
                                        <p:tgtEl>
                                          <p:spTgt spid="1032"/>
                                        </p:tgtEl>
                                      </p:cBhvr>
                                    </p:animEffect>
                                    <p:animScale>
                                      <p:cBhvr>
                                        <p:cTn id="12" dur="250" autoRev="1" fill="hold"/>
                                        <p:tgtEl>
                                          <p:spTgt spid="103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audio>
              <p:cMediaNode vol="20000" showWhenStopped="0">
                <p:cTn id="13"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FFF"/>
            </a:gs>
            <a:gs pos="7001">
              <a:srgbClr val="E6E6E6"/>
            </a:gs>
            <a:gs pos="32001">
              <a:srgbClr val="7D8496"/>
            </a:gs>
            <a:gs pos="47000">
              <a:srgbClr val="E6E6E6"/>
            </a:gs>
            <a:gs pos="85001">
              <a:srgbClr val="7D8496"/>
            </a:gs>
            <a:gs pos="100000">
              <a:srgbClr val="E6E6E6"/>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Rectangle 1"/>
          <p:cNvSpPr/>
          <p:nvPr/>
        </p:nvSpPr>
        <p:spPr>
          <a:xfrm>
            <a:off x="228600" y="533400"/>
            <a:ext cx="8800807" cy="923330"/>
          </a:xfrm>
          <a:prstGeom prst="rect">
            <a:avLst/>
          </a:prstGeom>
          <a:noFill/>
        </p:spPr>
        <p:txBody>
          <a:bodyPr wrap="none" lIns="91440" tIns="45720" rIns="91440" bIns="45720">
            <a:spAutoFit/>
          </a:bodyPr>
          <a:lstStyle/>
          <a:p>
            <a:pPr algn="ctr"/>
            <a:r>
              <a:rPr lang="en-US" sz="5400" b="1" cap="none" spc="0" dirty="0" smtClean="0">
                <a:ln w="24500" cmpd="dbl">
                  <a:solidFill>
                    <a:schemeClr val="tx1"/>
                  </a:solidFill>
                  <a:prstDash val="solid"/>
                  <a:miter lim="800000"/>
                </a:ln>
                <a:solidFill>
                  <a:schemeClr val="tx1">
                    <a:lumMod val="65000"/>
                    <a:lumOff val="35000"/>
                  </a:schemeClr>
                </a:solidFill>
                <a:effectLst>
                  <a:outerShdw blurRad="38100" dist="38100" dir="7020000" algn="tl">
                    <a:srgbClr val="000000">
                      <a:alpha val="35000"/>
                    </a:srgbClr>
                  </a:outerShdw>
                </a:effectLst>
                <a:latin typeface="Comic Sans MS" pitchFamily="66" charset="0"/>
              </a:rPr>
              <a:t>How is a volcano formed?</a:t>
            </a:r>
            <a:endParaRPr lang="en-US" sz="5400" b="1" cap="none" spc="0" dirty="0">
              <a:ln w="24500" cmpd="dbl">
                <a:solidFill>
                  <a:schemeClr val="tx1"/>
                </a:solidFill>
                <a:prstDash val="solid"/>
                <a:miter lim="800000"/>
              </a:ln>
              <a:solidFill>
                <a:schemeClr val="tx1">
                  <a:lumMod val="65000"/>
                  <a:lumOff val="35000"/>
                </a:schemeClr>
              </a:solidFill>
              <a:effectLst>
                <a:outerShdw blurRad="38100" dist="38100" dir="7020000" algn="tl">
                  <a:srgbClr val="000000">
                    <a:alpha val="35000"/>
                  </a:srgbClr>
                </a:outerShdw>
              </a:effectLst>
              <a:latin typeface="Comic Sans MS" pitchFamily="66" charset="0"/>
            </a:endParaRPr>
          </a:p>
        </p:txBody>
      </p:sp>
      <p:pic>
        <p:nvPicPr>
          <p:cNvPr id="2050" name="Picture 2" descr="http://t1.gstatic.com/images?q=tbn:lfNJy2G0psoaRM:http://www.sln.org.uk/geography/schools/blythebridge/images/Volcano%2520cross%2520section.gif">
            <a:hlinkClick r:id="rId2"/>
          </p:cNvPr>
          <p:cNvPicPr>
            <a:picLocks noChangeAspect="1" noChangeArrowheads="1"/>
          </p:cNvPicPr>
          <p:nvPr/>
        </p:nvPicPr>
        <p:blipFill>
          <a:blip r:embed="rId3" cstate="print"/>
          <a:srcRect/>
          <a:stretch>
            <a:fillRect/>
          </a:stretch>
        </p:blipFill>
        <p:spPr bwMode="auto">
          <a:xfrm>
            <a:off x="381000" y="1600200"/>
            <a:ext cx="1348152" cy="1219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TextBox 3"/>
          <p:cNvSpPr txBox="1"/>
          <p:nvPr/>
        </p:nvSpPr>
        <p:spPr>
          <a:xfrm>
            <a:off x="2590800" y="1676400"/>
            <a:ext cx="4267200" cy="4247317"/>
          </a:xfrm>
          <a:prstGeom prst="rect">
            <a:avLst/>
          </a:prstGeom>
          <a:noFill/>
        </p:spPr>
        <p:txBody>
          <a:bodyPr wrap="square" rtlCol="0">
            <a:spAutoFit/>
          </a:bodyPr>
          <a:lstStyle/>
          <a:p>
            <a:r>
              <a:rPr lang="en-US" dirty="0" smtClean="0">
                <a:latin typeface="Comic Sans MS" pitchFamily="66" charset="0"/>
              </a:rPr>
              <a:t>A volcano is formed when two tectonic plates hit each other. One of the plates goes under the other. This is where the earth heats rock into magma and gases. This can </a:t>
            </a:r>
            <a:r>
              <a:rPr lang="en-AU" dirty="0" smtClean="0">
                <a:latin typeface="Comic Sans MS" pitchFamily="66" charset="0"/>
              </a:rPr>
              <a:t>happen</a:t>
            </a:r>
            <a:r>
              <a:rPr lang="en-US" dirty="0" smtClean="0">
                <a:latin typeface="Comic Sans MS" pitchFamily="66" charset="0"/>
              </a:rPr>
              <a:t> as deep as 150 kilometres below the earth’s crust. Magma settles in pools or chambers near the surface. This is where the eruption takes place. </a:t>
            </a:r>
          </a:p>
          <a:p>
            <a:endParaRPr lang="en-US" dirty="0" smtClean="0">
              <a:latin typeface="Comic Sans MS" pitchFamily="66" charset="0"/>
            </a:endParaRPr>
          </a:p>
          <a:p>
            <a:r>
              <a:rPr lang="en-US" dirty="0" smtClean="0">
                <a:latin typeface="Comic Sans MS" pitchFamily="66" charset="0"/>
              </a:rPr>
              <a:t>Volcanoes can also be formed when the plates push away from each other and the magma pushes up and lava forms. These types of volcanoes are found on the ocean floor.</a:t>
            </a:r>
            <a:endParaRPr lang="en-US" dirty="0">
              <a:latin typeface="Comic Sans MS" pitchFamily="66" charset="0"/>
            </a:endParaRPr>
          </a:p>
        </p:txBody>
      </p:sp>
      <p:pic>
        <p:nvPicPr>
          <p:cNvPr id="37890" name="Picture 2" descr="http://t2.gstatic.com/images?q=tbn:Sqh6_kTenI_pBM:http://planetearth.nerc.ac.uk/images/uploaded/custom/volcano-diagram-2.gif">
            <a:hlinkClick r:id="rId4"/>
          </p:cNvPr>
          <p:cNvPicPr>
            <a:picLocks noChangeAspect="1" noChangeArrowheads="1"/>
          </p:cNvPicPr>
          <p:nvPr/>
        </p:nvPicPr>
        <p:blipFill>
          <a:blip r:embed="rId5" cstate="print"/>
          <a:srcRect/>
          <a:stretch>
            <a:fillRect/>
          </a:stretch>
        </p:blipFill>
        <p:spPr bwMode="auto">
          <a:xfrm>
            <a:off x="7620000" y="3505200"/>
            <a:ext cx="1028700" cy="13049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7892" name="Picture 4" descr="http://t3.gstatic.com/images?q=tbn:_KaPROkHl54MeM:http://belmont.sd62.bc.ca/teacher/geology12/assignments/volcano_diagram_labelled.jpg">
            <a:hlinkClick r:id="rId6"/>
          </p:cNvPr>
          <p:cNvPicPr>
            <a:picLocks noChangeAspect="1" noChangeArrowheads="1"/>
          </p:cNvPicPr>
          <p:nvPr/>
        </p:nvPicPr>
        <p:blipFill>
          <a:blip r:embed="rId7" cstate="print"/>
          <a:srcRect/>
          <a:stretch>
            <a:fillRect/>
          </a:stretch>
        </p:blipFill>
        <p:spPr bwMode="auto">
          <a:xfrm>
            <a:off x="685800" y="5105400"/>
            <a:ext cx="1000125" cy="12001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p:cNvSpPr txBox="1"/>
          <p:nvPr/>
        </p:nvSpPr>
        <p:spPr>
          <a:xfrm>
            <a:off x="457200" y="2819400"/>
            <a:ext cx="1219200" cy="461665"/>
          </a:xfrm>
          <a:prstGeom prst="rect">
            <a:avLst/>
          </a:prstGeom>
          <a:noFill/>
        </p:spPr>
        <p:txBody>
          <a:bodyPr wrap="square" rtlCol="0">
            <a:spAutoFit/>
          </a:bodyPr>
          <a:lstStyle/>
          <a:p>
            <a:r>
              <a:rPr lang="en-US" sz="1200" dirty="0" smtClean="0"/>
              <a:t>Cross section of a volcano.</a:t>
            </a:r>
            <a:endParaRPr lang="en-US" sz="1200" dirty="0"/>
          </a:p>
        </p:txBody>
      </p:sp>
      <p:sp>
        <p:nvSpPr>
          <p:cNvPr id="8" name="TextBox 7"/>
          <p:cNvSpPr txBox="1"/>
          <p:nvPr/>
        </p:nvSpPr>
        <p:spPr>
          <a:xfrm>
            <a:off x="609600" y="6396335"/>
            <a:ext cx="1295400" cy="461665"/>
          </a:xfrm>
          <a:prstGeom prst="rect">
            <a:avLst/>
          </a:prstGeom>
          <a:noFill/>
        </p:spPr>
        <p:txBody>
          <a:bodyPr wrap="square" rtlCol="0">
            <a:spAutoFit/>
          </a:bodyPr>
          <a:lstStyle/>
          <a:p>
            <a:r>
              <a:rPr lang="en-US" sz="1200" dirty="0" smtClean="0"/>
              <a:t>Cross section of a volcano erupting.</a:t>
            </a:r>
            <a:endParaRPr lang="en-US" sz="1200" dirty="0"/>
          </a:p>
        </p:txBody>
      </p:sp>
      <p:sp>
        <p:nvSpPr>
          <p:cNvPr id="9" name="TextBox 8"/>
          <p:cNvSpPr txBox="1"/>
          <p:nvPr/>
        </p:nvSpPr>
        <p:spPr>
          <a:xfrm>
            <a:off x="7543800" y="4953000"/>
            <a:ext cx="1447800" cy="461665"/>
          </a:xfrm>
          <a:prstGeom prst="rect">
            <a:avLst/>
          </a:prstGeom>
          <a:noFill/>
        </p:spPr>
        <p:txBody>
          <a:bodyPr wrap="square" rtlCol="0">
            <a:spAutoFit/>
          </a:bodyPr>
          <a:lstStyle/>
          <a:p>
            <a:r>
              <a:rPr lang="en-US" sz="1200" dirty="0" smtClean="0"/>
              <a:t>Cross section of a volcano.</a:t>
            </a:r>
            <a:endParaRPr lang="en-US" sz="1200" dirty="0"/>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Left)">
                                      <p:cBhvr>
                                        <p:cTn id="7" dur="2000"/>
                                        <p:tgtEl>
                                          <p:spTgt spid="2"/>
                                        </p:tgtEl>
                                      </p:cBhvr>
                                    </p:animEffect>
                                  </p:childTnLst>
                                </p:cTn>
                              </p:par>
                              <p:par>
                                <p:cTn id="8" presetID="12" presetClass="entr" presetSubtype="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slide(fromRight)">
                                      <p:cBhvr>
                                        <p:cTn id="10" dur="2000"/>
                                        <p:tgtEl>
                                          <p:spTgt spid="4"/>
                                        </p:tgtEl>
                                      </p:cBhvr>
                                    </p:animEffect>
                                  </p:childTnLst>
                                </p:cTn>
                              </p:par>
                            </p:childTnLst>
                          </p:cTn>
                        </p:par>
                        <p:par>
                          <p:cTn id="11" fill="hold">
                            <p:stCondLst>
                              <p:cond delay="2000"/>
                            </p:stCondLst>
                            <p:childTnLst>
                              <p:par>
                                <p:cTn id="12" presetID="2" presetClass="entr" presetSubtype="3" accel="50000" fill="hold" nodeType="afterEffect">
                                  <p:stCondLst>
                                    <p:cond delay="0"/>
                                  </p:stCondLst>
                                  <p:childTnLst>
                                    <p:set>
                                      <p:cBhvr>
                                        <p:cTn id="13" dur="1" fill="hold">
                                          <p:stCondLst>
                                            <p:cond delay="0"/>
                                          </p:stCondLst>
                                        </p:cTn>
                                        <p:tgtEl>
                                          <p:spTgt spid="2050"/>
                                        </p:tgtEl>
                                        <p:attrNameLst>
                                          <p:attrName>style.visibility</p:attrName>
                                        </p:attrNameLst>
                                      </p:cBhvr>
                                      <p:to>
                                        <p:strVal val="visible"/>
                                      </p:to>
                                    </p:set>
                                    <p:anim calcmode="lin" valueType="num">
                                      <p:cBhvr additive="base">
                                        <p:cTn id="14" dur="500" fill="hold"/>
                                        <p:tgtEl>
                                          <p:spTgt spid="2050"/>
                                        </p:tgtEl>
                                        <p:attrNameLst>
                                          <p:attrName>ppt_x</p:attrName>
                                        </p:attrNameLst>
                                      </p:cBhvr>
                                      <p:tavLst>
                                        <p:tav tm="0">
                                          <p:val>
                                            <p:strVal val="1+#ppt_w/2"/>
                                          </p:val>
                                        </p:tav>
                                        <p:tav tm="100000">
                                          <p:val>
                                            <p:strVal val="#ppt_x"/>
                                          </p:val>
                                        </p:tav>
                                      </p:tavLst>
                                    </p:anim>
                                    <p:anim calcmode="lin" valueType="num">
                                      <p:cBhvr additive="base">
                                        <p:cTn id="15" dur="500" fill="hold"/>
                                        <p:tgtEl>
                                          <p:spTgt spid="2050"/>
                                        </p:tgtEl>
                                        <p:attrNameLst>
                                          <p:attrName>ppt_y</p:attrName>
                                        </p:attrNameLst>
                                      </p:cBhvr>
                                      <p:tavLst>
                                        <p:tav tm="0">
                                          <p:val>
                                            <p:strVal val="0-#ppt_h/2"/>
                                          </p:val>
                                        </p:tav>
                                        <p:tav tm="100000">
                                          <p:val>
                                            <p:strVal val="#ppt_y"/>
                                          </p:val>
                                        </p:tav>
                                      </p:tavLst>
                                    </p:anim>
                                  </p:childTnLst>
                                </p:cTn>
                              </p:par>
                              <p:par>
                                <p:cTn id="16" presetID="2" presetClass="entr" presetSubtype="12" fill="hold" nodeType="withEffect">
                                  <p:stCondLst>
                                    <p:cond delay="0"/>
                                  </p:stCondLst>
                                  <p:childTnLst>
                                    <p:set>
                                      <p:cBhvr>
                                        <p:cTn id="17" dur="1" fill="hold">
                                          <p:stCondLst>
                                            <p:cond delay="0"/>
                                          </p:stCondLst>
                                        </p:cTn>
                                        <p:tgtEl>
                                          <p:spTgt spid="37890"/>
                                        </p:tgtEl>
                                        <p:attrNameLst>
                                          <p:attrName>style.visibility</p:attrName>
                                        </p:attrNameLst>
                                      </p:cBhvr>
                                      <p:to>
                                        <p:strVal val="visible"/>
                                      </p:to>
                                    </p:set>
                                    <p:anim calcmode="lin" valueType="num">
                                      <p:cBhvr additive="base">
                                        <p:cTn id="18" dur="500" fill="hold"/>
                                        <p:tgtEl>
                                          <p:spTgt spid="37890"/>
                                        </p:tgtEl>
                                        <p:attrNameLst>
                                          <p:attrName>ppt_x</p:attrName>
                                        </p:attrNameLst>
                                      </p:cBhvr>
                                      <p:tavLst>
                                        <p:tav tm="0">
                                          <p:val>
                                            <p:strVal val="0-#ppt_w/2"/>
                                          </p:val>
                                        </p:tav>
                                        <p:tav tm="100000">
                                          <p:val>
                                            <p:strVal val="#ppt_x"/>
                                          </p:val>
                                        </p:tav>
                                      </p:tavLst>
                                    </p:anim>
                                    <p:anim calcmode="lin" valueType="num">
                                      <p:cBhvr additive="base">
                                        <p:cTn id="19" dur="500" fill="hold"/>
                                        <p:tgtEl>
                                          <p:spTgt spid="37890"/>
                                        </p:tgtEl>
                                        <p:attrNameLst>
                                          <p:attrName>ppt_y</p:attrName>
                                        </p:attrNameLst>
                                      </p:cBhvr>
                                      <p:tavLst>
                                        <p:tav tm="0">
                                          <p:val>
                                            <p:strVal val="1+#ppt_h/2"/>
                                          </p:val>
                                        </p:tav>
                                        <p:tav tm="100000">
                                          <p:val>
                                            <p:strVal val="#ppt_y"/>
                                          </p:val>
                                        </p:tav>
                                      </p:tavLst>
                                    </p:anim>
                                  </p:childTnLst>
                                </p:cTn>
                              </p:par>
                              <p:par>
                                <p:cTn id="20" presetID="2" presetClass="entr" presetSubtype="9" fill="hold" nodeType="withEffect">
                                  <p:stCondLst>
                                    <p:cond delay="0"/>
                                  </p:stCondLst>
                                  <p:childTnLst>
                                    <p:set>
                                      <p:cBhvr>
                                        <p:cTn id="21" dur="1" fill="hold">
                                          <p:stCondLst>
                                            <p:cond delay="0"/>
                                          </p:stCondLst>
                                        </p:cTn>
                                        <p:tgtEl>
                                          <p:spTgt spid="37892"/>
                                        </p:tgtEl>
                                        <p:attrNameLst>
                                          <p:attrName>style.visibility</p:attrName>
                                        </p:attrNameLst>
                                      </p:cBhvr>
                                      <p:to>
                                        <p:strVal val="visible"/>
                                      </p:to>
                                    </p:set>
                                    <p:anim calcmode="lin" valueType="num">
                                      <p:cBhvr additive="base">
                                        <p:cTn id="22" dur="500" fill="hold"/>
                                        <p:tgtEl>
                                          <p:spTgt spid="37892"/>
                                        </p:tgtEl>
                                        <p:attrNameLst>
                                          <p:attrName>ppt_x</p:attrName>
                                        </p:attrNameLst>
                                      </p:cBhvr>
                                      <p:tavLst>
                                        <p:tav tm="0">
                                          <p:val>
                                            <p:strVal val="0-#ppt_w/2"/>
                                          </p:val>
                                        </p:tav>
                                        <p:tav tm="100000">
                                          <p:val>
                                            <p:strVal val="#ppt_x"/>
                                          </p:val>
                                        </p:tav>
                                      </p:tavLst>
                                    </p:anim>
                                    <p:anim calcmode="lin" valueType="num">
                                      <p:cBhvr additive="base">
                                        <p:cTn id="23" dur="500" fill="hold"/>
                                        <p:tgtEl>
                                          <p:spTgt spid="3789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B5E33">
            <a:alpha val="69000"/>
          </a:srgbClr>
        </a:solidFill>
        <a:effectLst/>
      </p:bgPr>
    </p:bg>
    <p:spTree>
      <p:nvGrpSpPr>
        <p:cNvPr id="1" name=""/>
        <p:cNvGrpSpPr/>
        <p:nvPr/>
      </p:nvGrpSpPr>
      <p:grpSpPr>
        <a:xfrm>
          <a:off x="0" y="0"/>
          <a:ext cx="0" cy="0"/>
          <a:chOff x="0" y="0"/>
          <a:chExt cx="0" cy="0"/>
        </a:xfrm>
      </p:grpSpPr>
      <p:sp>
        <p:nvSpPr>
          <p:cNvPr id="2" name="Rectangle 1"/>
          <p:cNvSpPr/>
          <p:nvPr/>
        </p:nvSpPr>
        <p:spPr>
          <a:xfrm>
            <a:off x="2669356" y="533400"/>
            <a:ext cx="3199915" cy="923330"/>
          </a:xfrm>
          <a:prstGeom prst="rect">
            <a:avLst/>
          </a:prstGeom>
          <a:noFill/>
        </p:spPr>
        <p:txBody>
          <a:bodyPr wrap="none" lIns="91440" tIns="45720" rIns="91440" bIns="45720">
            <a:spAutoFit/>
          </a:bodyPr>
          <a:lstStyle/>
          <a:p>
            <a:pPr algn="ctr"/>
            <a:r>
              <a:rPr lang="en-US" sz="5400" b="1"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Hot Spots</a:t>
            </a:r>
            <a:endParaRPr lang="en-US" sz="5400" b="1" dirty="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3" name="Picture 2" descr="volcanoes5.gif"/>
          <p:cNvPicPr>
            <a:picLocks noChangeAspect="1"/>
          </p:cNvPicPr>
          <p:nvPr/>
        </p:nvPicPr>
        <p:blipFill>
          <a:blip r:embed="rId4" cstate="print"/>
          <a:stretch>
            <a:fillRect/>
          </a:stretch>
        </p:blipFill>
        <p:spPr>
          <a:xfrm>
            <a:off x="2819400" y="1981200"/>
            <a:ext cx="3200400" cy="2050845"/>
          </a:xfrm>
          <a:prstGeom prst="rect">
            <a:avLst/>
          </a:prstGeom>
        </p:spPr>
      </p:pic>
      <p:pic>
        <p:nvPicPr>
          <p:cNvPr id="4" name="Picture 3" descr="volcanoes6.gif"/>
          <p:cNvPicPr>
            <a:picLocks noChangeAspect="1"/>
          </p:cNvPicPr>
          <p:nvPr/>
        </p:nvPicPr>
        <p:blipFill>
          <a:blip r:embed="rId5" cstate="print"/>
          <a:stretch>
            <a:fillRect/>
          </a:stretch>
        </p:blipFill>
        <p:spPr>
          <a:xfrm>
            <a:off x="2971800" y="4419600"/>
            <a:ext cx="3045178" cy="1981200"/>
          </a:xfrm>
          <a:prstGeom prst="rect">
            <a:avLst/>
          </a:prstGeom>
        </p:spPr>
      </p:pic>
      <p:sp>
        <p:nvSpPr>
          <p:cNvPr id="5" name="TextBox 4"/>
          <p:cNvSpPr txBox="1"/>
          <p:nvPr/>
        </p:nvSpPr>
        <p:spPr>
          <a:xfrm>
            <a:off x="0" y="1981200"/>
            <a:ext cx="2819400" cy="3139321"/>
          </a:xfrm>
          <a:prstGeom prst="rect">
            <a:avLst/>
          </a:prstGeom>
          <a:noFill/>
        </p:spPr>
        <p:txBody>
          <a:bodyPr wrap="square" rtlCol="0">
            <a:spAutoFit/>
          </a:bodyPr>
          <a:lstStyle/>
          <a:p>
            <a:r>
              <a:rPr lang="en-US" dirty="0" smtClean="0">
                <a:latin typeface="Comic Sans MS" pitchFamily="66" charset="0"/>
                <a:ea typeface="Kozuka Gothic Pro R" pitchFamily="34" charset="-128"/>
              </a:rPr>
              <a:t>Deep in the earth mantle there are areas that are very turbulent and hot. These are known as hot spots, they create the right conditions for basaltic volcanoes to form. When a plate is continuously moving it can creates a string of volcanoes</a:t>
            </a:r>
            <a:r>
              <a:rPr lang="en-US" dirty="0" smtClean="0">
                <a:latin typeface="Comic Sans MS" pitchFamily="66" charset="0"/>
              </a:rPr>
              <a:t>.</a:t>
            </a:r>
            <a:endParaRPr lang="en-US" dirty="0">
              <a:latin typeface="Comic Sans MS" pitchFamily="66" charset="0"/>
            </a:endParaRPr>
          </a:p>
        </p:txBody>
      </p:sp>
      <p:sp>
        <p:nvSpPr>
          <p:cNvPr id="6" name="TextBox 5"/>
          <p:cNvSpPr txBox="1"/>
          <p:nvPr/>
        </p:nvSpPr>
        <p:spPr>
          <a:xfrm>
            <a:off x="6019800" y="1981200"/>
            <a:ext cx="2895600" cy="3139321"/>
          </a:xfrm>
          <a:prstGeom prst="rect">
            <a:avLst/>
          </a:prstGeom>
          <a:noFill/>
        </p:spPr>
        <p:txBody>
          <a:bodyPr wrap="square" rtlCol="0">
            <a:spAutoFit/>
          </a:bodyPr>
          <a:lstStyle/>
          <a:p>
            <a:r>
              <a:rPr lang="en-US" dirty="0" smtClean="0">
                <a:latin typeface="Comic Sans MS" pitchFamily="66" charset="0"/>
                <a:ea typeface="Kozuka Gothic Pro R" pitchFamily="34" charset="-128"/>
              </a:rPr>
              <a:t>When a tectonic plate moves over a hot spot, a volcano forms on the surface as rising material breaks through. This happens over and over again and eventually there is a chain of extinct  basaltic volcanoes that stretches across the ocean.</a:t>
            </a:r>
            <a:endParaRPr lang="en-US" dirty="0">
              <a:latin typeface="Comic Sans MS" pitchFamily="66" charset="0"/>
              <a:ea typeface="Kozuka Gothic Pro R" pitchFamily="34" charset="-128"/>
            </a:endParaRPr>
          </a:p>
        </p:txBody>
      </p:sp>
      <p:pic>
        <p:nvPicPr>
          <p:cNvPr id="10247" name="Picture 7" descr="http://t1.gstatic.com/images?q=tbn:z3HtD5FvB0m1WM:http://oregonmag.com/RingOfFireMap.gif">
            <a:hlinkClick r:id="rId6"/>
          </p:cNvPr>
          <p:cNvPicPr>
            <a:picLocks noChangeAspect="1" noChangeArrowheads="1"/>
          </p:cNvPicPr>
          <p:nvPr/>
        </p:nvPicPr>
        <p:blipFill>
          <a:blip r:embed="rId7" cstate="print"/>
          <a:srcRect/>
          <a:stretch>
            <a:fillRect/>
          </a:stretch>
        </p:blipFill>
        <p:spPr bwMode="auto">
          <a:xfrm>
            <a:off x="838200" y="5410200"/>
            <a:ext cx="1428750" cy="1057276"/>
          </a:xfrm>
          <a:prstGeom prst="rect">
            <a:avLst/>
          </a:prstGeom>
          <a:noFill/>
        </p:spPr>
      </p:pic>
      <p:pic>
        <p:nvPicPr>
          <p:cNvPr id="10249" name="Picture 9" descr="http://t0.gstatic.com/images?q=tbn:E2dEDZT7WXab5M:http://www.whoi.edu/cms/images/lstokey/2005/1/currents9_vailulu_n2_enlarg_6019.gif">
            <a:hlinkClick r:id="rId8"/>
          </p:cNvPr>
          <p:cNvPicPr>
            <a:picLocks noChangeAspect="1" noChangeArrowheads="1"/>
          </p:cNvPicPr>
          <p:nvPr/>
        </p:nvPicPr>
        <p:blipFill>
          <a:blip r:embed="rId9" cstate="print"/>
          <a:srcRect/>
          <a:stretch>
            <a:fillRect/>
          </a:stretch>
        </p:blipFill>
        <p:spPr bwMode="auto">
          <a:xfrm>
            <a:off x="7010400" y="5562600"/>
            <a:ext cx="1209675" cy="866776"/>
          </a:xfrm>
          <a:prstGeom prst="rect">
            <a:avLst/>
          </a:prstGeom>
          <a:noFill/>
        </p:spPr>
      </p:pic>
      <p:sp>
        <p:nvSpPr>
          <p:cNvPr id="13" name="TextBox 12"/>
          <p:cNvSpPr txBox="1"/>
          <p:nvPr/>
        </p:nvSpPr>
        <p:spPr>
          <a:xfrm>
            <a:off x="1143000" y="6477000"/>
            <a:ext cx="990600" cy="276999"/>
          </a:xfrm>
          <a:prstGeom prst="rect">
            <a:avLst/>
          </a:prstGeom>
          <a:noFill/>
        </p:spPr>
        <p:txBody>
          <a:bodyPr wrap="square" rtlCol="0">
            <a:spAutoFit/>
          </a:bodyPr>
          <a:lstStyle/>
          <a:p>
            <a:r>
              <a:rPr lang="en-US" sz="1200" b="1" dirty="0" smtClean="0">
                <a:solidFill>
                  <a:schemeClr val="bg1"/>
                </a:solidFill>
              </a:rPr>
              <a:t>Ring of fire.</a:t>
            </a:r>
            <a:endParaRPr lang="en-US" sz="1200" b="1" dirty="0">
              <a:solidFill>
                <a:schemeClr val="bg1"/>
              </a:solidFill>
            </a:endParaRPr>
          </a:p>
        </p:txBody>
      </p:sp>
      <p:sp>
        <p:nvSpPr>
          <p:cNvPr id="10" name="TextBox 9"/>
          <p:cNvSpPr txBox="1"/>
          <p:nvPr/>
        </p:nvSpPr>
        <p:spPr>
          <a:xfrm>
            <a:off x="7086600" y="6427113"/>
            <a:ext cx="1295400" cy="430887"/>
          </a:xfrm>
          <a:prstGeom prst="rect">
            <a:avLst/>
          </a:prstGeom>
          <a:noFill/>
        </p:spPr>
        <p:txBody>
          <a:bodyPr wrap="square" rtlCol="0">
            <a:spAutoFit/>
          </a:bodyPr>
          <a:lstStyle/>
          <a:p>
            <a:r>
              <a:rPr lang="en-US" sz="1100" b="1" dirty="0" smtClean="0">
                <a:solidFill>
                  <a:srgbClr val="FFFFFF"/>
                </a:solidFill>
              </a:rPr>
              <a:t>Cross section of a hot spot volcano</a:t>
            </a:r>
            <a:endParaRPr lang="en-US" sz="1100" b="1" dirty="0">
              <a:solidFill>
                <a:srgbClr val="FFFFFF"/>
              </a:solidFill>
            </a:endParaRPr>
          </a:p>
        </p:txBody>
      </p:sp>
      <p:sp>
        <p:nvSpPr>
          <p:cNvPr id="11" name="TextBox 10"/>
          <p:cNvSpPr txBox="1"/>
          <p:nvPr/>
        </p:nvSpPr>
        <p:spPr>
          <a:xfrm>
            <a:off x="3581400" y="4114800"/>
            <a:ext cx="2133600" cy="276999"/>
          </a:xfrm>
          <a:prstGeom prst="rect">
            <a:avLst/>
          </a:prstGeom>
          <a:noFill/>
        </p:spPr>
        <p:txBody>
          <a:bodyPr wrap="square" rtlCol="0">
            <a:spAutoFit/>
          </a:bodyPr>
          <a:lstStyle/>
          <a:p>
            <a:r>
              <a:rPr lang="en-US" sz="1200" b="1" dirty="0" smtClean="0">
                <a:solidFill>
                  <a:srgbClr val="FFFFFF"/>
                </a:solidFill>
              </a:rPr>
              <a:t>World map of hot spots</a:t>
            </a:r>
            <a:endParaRPr lang="en-US" sz="1200" b="1" dirty="0">
              <a:solidFill>
                <a:srgbClr val="FFFFFF"/>
              </a:solidFill>
            </a:endParaRPr>
          </a:p>
        </p:txBody>
      </p:sp>
      <p:sp>
        <p:nvSpPr>
          <p:cNvPr id="12" name="TextBox 11"/>
          <p:cNvSpPr txBox="1"/>
          <p:nvPr/>
        </p:nvSpPr>
        <p:spPr>
          <a:xfrm>
            <a:off x="3581400" y="6396335"/>
            <a:ext cx="1981200" cy="461665"/>
          </a:xfrm>
          <a:prstGeom prst="rect">
            <a:avLst/>
          </a:prstGeom>
          <a:noFill/>
          <a:effectLst>
            <a:glow rad="139700">
              <a:schemeClr val="accent2">
                <a:satMod val="175000"/>
                <a:alpha val="40000"/>
              </a:schemeClr>
            </a:glow>
          </a:effectLst>
        </p:spPr>
        <p:txBody>
          <a:bodyPr wrap="square" rtlCol="0">
            <a:spAutoFit/>
          </a:bodyPr>
          <a:lstStyle/>
          <a:p>
            <a:r>
              <a:rPr lang="en-US" sz="1200" dirty="0" smtClean="0">
                <a:solidFill>
                  <a:srgbClr val="FFFFFF"/>
                </a:solidFill>
              </a:rPr>
              <a:t>Diagram showing how hot spot volcanoes are formed</a:t>
            </a:r>
            <a:endParaRPr lang="en-US" sz="1200" dirty="0">
              <a:solidFill>
                <a:srgbClr val="FFFFFF"/>
              </a:solidFill>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0" nodeType="afterEffect">
                                  <p:stCondLst>
                                    <p:cond delay="0"/>
                                  </p:stCondLst>
                                  <p:childTnLst>
                                    <p:animMotion origin="layout" path="M -1.94444E-6 -4.44444E-6 C -0.04982 -0.04675 -0.09965 -0.09305 -0.12205 -0.07916 C -0.14462 -0.06527 -0.10937 0.06899 -0.13489 0.08403 C -0.16024 0.09908 -0.24844 -0.01134 -0.275 0.01112 C -0.30156 0.0338 -0.26875 0.2088 -0.2941 0.21852 C -0.31962 0.22801 -0.40555 0.05348 -0.42778 0.06806 C -0.45017 0.08264 -0.40798 0.28033 -0.42778 0.30718 C -0.44774 0.3338 -0.52535 0.21528 -0.54722 0.22801 C -0.5691 0.24075 -0.51441 0.3595 -0.56007 0.38311 C -0.60573 0.40695 -0.77847 0.37246 -0.82205 0.37061 " pathEditMode="relative" rAng="0" ptsTypes="aaaaaaaaaA">
                                      <p:cBhvr>
                                        <p:cTn id="6" dur="1000" spd="-100000" fill="hold"/>
                                        <p:tgtEl>
                                          <p:spTgt spid="2"/>
                                        </p:tgtEl>
                                        <p:attrNameLst>
                                          <p:attrName>ppt_x</p:attrName>
                                          <p:attrName>ppt_y</p:attrName>
                                        </p:attrNameLst>
                                      </p:cBhvr>
                                      <p:rCtr x="-411" y="157"/>
                                    </p:animMotion>
                                  </p:childTnLst>
                                </p:cTn>
                              </p:par>
                            </p:childTnLst>
                          </p:cTn>
                        </p:par>
                        <p:par>
                          <p:cTn id="7" fill="hold">
                            <p:stCondLst>
                              <p:cond delay="1000"/>
                            </p:stCondLst>
                            <p:childTnLst>
                              <p:par>
                                <p:cTn id="8" presetID="20" presetClass="entr" presetSubtype="0" fill="hold" nodeType="afterEffect">
                                  <p:stCondLst>
                                    <p:cond delay="0"/>
                                  </p:stCondLst>
                                  <p:iterate type="wd">
                                    <p:tmPct val="10000"/>
                                  </p:iterate>
                                  <p:childTnLst>
                                    <p:set>
                                      <p:cBhvr>
                                        <p:cTn id="9" dur="1" fill="hold">
                                          <p:stCondLst>
                                            <p:cond delay="0"/>
                                          </p:stCondLst>
                                        </p:cTn>
                                        <p:tgtEl>
                                          <p:spTgt spid="6">
                                            <p:txEl>
                                              <p:pRg st="0" end="0"/>
                                            </p:txEl>
                                          </p:spTgt>
                                        </p:tgtEl>
                                        <p:attrNameLst>
                                          <p:attrName>style.visibility</p:attrName>
                                        </p:attrNameLst>
                                      </p:cBhvr>
                                      <p:to>
                                        <p:strVal val="visible"/>
                                      </p:to>
                                    </p:set>
                                    <p:animEffect transition="in" filter="wedge">
                                      <p:cBhvr>
                                        <p:cTn id="10" dur="1000"/>
                                        <p:tgtEl>
                                          <p:spTgt spid="6">
                                            <p:txEl>
                                              <p:pRg st="0" end="0"/>
                                            </p:txEl>
                                          </p:spTgt>
                                        </p:tgtEl>
                                      </p:cBhvr>
                                    </p:animEffect>
                                  </p:childTnLst>
                                </p:cTn>
                              </p:par>
                              <p:par>
                                <p:cTn id="11" presetID="20" presetClass="entr" presetSubtype="0" fill="hold" grpId="0" nodeType="withEffect">
                                  <p:stCondLst>
                                    <p:cond delay="0"/>
                                  </p:stCondLst>
                                  <p:iterate type="wd">
                                    <p:tmPct val="10000"/>
                                  </p:iterate>
                                  <p:childTnLst>
                                    <p:set>
                                      <p:cBhvr>
                                        <p:cTn id="12" dur="1" fill="hold">
                                          <p:stCondLst>
                                            <p:cond delay="0"/>
                                          </p:stCondLst>
                                        </p:cTn>
                                        <p:tgtEl>
                                          <p:spTgt spid="5"/>
                                        </p:tgtEl>
                                        <p:attrNameLst>
                                          <p:attrName>style.visibility</p:attrName>
                                        </p:attrNameLst>
                                      </p:cBhvr>
                                      <p:to>
                                        <p:strVal val="visible"/>
                                      </p:to>
                                    </p:set>
                                    <p:animEffect transition="in" filter="wedge">
                                      <p:cBhvr>
                                        <p:cTn id="1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Rectangle 1"/>
          <p:cNvSpPr/>
          <p:nvPr/>
        </p:nvSpPr>
        <p:spPr>
          <a:xfrm>
            <a:off x="1752600" y="0"/>
            <a:ext cx="6172200" cy="175432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solidFill>
                  <a:srgbClr val="FFFFFF"/>
                </a:solidFill>
                <a:effectLst>
                  <a:outerShdw blurRad="50800" dist="39000" dir="5460000" algn="tl">
                    <a:srgbClr val="000000">
                      <a:alpha val="38000"/>
                    </a:srgbClr>
                  </a:outerShdw>
                </a:effectLst>
              </a:rPr>
              <a:t>Underwater</a:t>
            </a:r>
          </a:p>
          <a:p>
            <a:pPr algn="ctr"/>
            <a:r>
              <a:rPr lang="en-US" sz="5400" b="1" dirty="0" smtClean="0">
                <a:ln w="11430"/>
                <a:solidFill>
                  <a:srgbClr val="FFFFFF"/>
                </a:solidFill>
                <a:effectLst>
                  <a:outerShdw blurRad="50800" dist="39000" dir="5460000" algn="tl">
                    <a:srgbClr val="000000">
                      <a:alpha val="38000"/>
                    </a:srgbClr>
                  </a:outerShdw>
                </a:effectLst>
              </a:rPr>
              <a:t>volcanoes</a:t>
            </a:r>
            <a:endParaRPr lang="en-US" sz="5400" b="1" cap="none" spc="0" dirty="0">
              <a:ln w="11430"/>
              <a:solidFill>
                <a:srgbClr val="FFFFFF"/>
              </a:solidFill>
              <a:effectLst>
                <a:outerShdw blurRad="50800" dist="39000" dir="5460000" algn="tl">
                  <a:srgbClr val="000000">
                    <a:alpha val="38000"/>
                  </a:srgbClr>
                </a:outerShdw>
              </a:effectLst>
            </a:endParaRPr>
          </a:p>
        </p:txBody>
      </p:sp>
      <p:sp>
        <p:nvSpPr>
          <p:cNvPr id="33794" name="AutoShape 2" descr="data:image/jpg;base64,/9j/4AAQSkZJRgABAQAAAQABAAD/2wBDAAkGBwgHBgkIBwgKCgkLDRYPDQwMDRsUFRAWIB0iIiAdHx8kKDQsJCYxJx8fLT0tMTU3Ojo6Iys/RD84QzQ5Ojf/2wBDAQoKCg0MDRoPDxo3JR8lNzc3Nzc3Nzc3Nzc3Nzc3Nzc3Nzc3Nzc3Nzc3Nzc3Nzc3Nzc3Nzc3Nzc3Nzc3Nzc3Nzf/wAARCABeAHEDASIAAhEBAxEB/8QAHAAAAQUBAQEAAAAAAAAAAAAABwADBAUGCAIB/8QARhAAAQMCAwQECQgHCQEAAAAAAQIDEQAEBRIhBjFBUQcTImEUFjJVcYGRstEjNmN0lKGxwTM0UlRz0vAkJjdCYnKCouHx/8QAGAEAAwEBAAAAAAAAAAAAAAAAAAIDAQT/xAAhEQADAQACAgIDAQAAAAAAAAAAAQIRAyESMQRBMkJRYf/aAAwDAQACEQMRAD8ALG1eIP4Zs/e3trk65lEozpkTPEUPbfb7aF9wNg2mpj9XP81bnb35oYl/CH4ihFh76GLhtTiTlSqSRXVwRNS20c3PdS+ghtbS4oWxnW0tavJCGo/OvbePY5cJUGvB0qHFSOyPXOtQ7C2bftTcokg7oq06lDiGQlMIT2soMAnvqVuU/ROPN/Z4bxfGUAG5urZM6AC3IM+s08vHL0QE3KM0SQWf/aYvlIbh13cSNJ9VUuKjrLltds4S8wQcjac2m6DWSlRtXU/ZorbFcTcaCjcN6+SUsiD99ensUxBGguWwogwVNAAH21XYHcrvLMF5pTS0JT1gI479I4amnr1KocUykLdUmBmOnx9lL+2Dqq8d0jXG0mLmzedtn2s6E9nrbeBm7xO7fWdV0iY51SlMv2jqkiVDwUiDxHl86k3dw3h3avnEB5aDAkrMcNOY4/8A2s29hly/cssKPVIfWVOPoAM6E6RoCQK6JmcJrkre2T7fpL2kcadW47YBSVQEi2Onp7dMP9KO1DYcVmsIBhJ8FOv/AHqBe4Xa4chDLCZXvUpRnUcT7KoL1anA2Qk580HSJ76HE+PopPI2/ZqXOlXaoNhSDh40/wA1qf5603Rht3jW0+Ov2WKKtC03blwdQyUmcwG8qPOhPeygAJEgjStj0EfPC7+oq99NQtJPovO4HfMOdKvU0qQYz+3nzRxL+H+YoMjyjRl2/MbH4mfovzFBQL7Xrrs+N+LObn9o22xl6/lWw4Em3SNFTqg8vRWuC0pSAg5iRAy0LMIeYTcZLlS0ochOdK8uXvPMVv8AZi4t126mbZ8uBvgoQSCd8VL5HH+yE467wlizTdAu3rWaFdhlXkpjiQNCah31kUsres2ktPGCUIaBKxugD0feKulLyoURBjviqrFErZwi4XbvwEtrWHlHUGJBHqmueKelLlYebC+ZZuDaXzrabgkEGdFg7geR14b9KaxG6ul4kxaWjbiZWkuORCcgMme/Ss7s1iDN9jbLlyQ6tNrlSpSB+k3+gRwrYvvrQy2S0tbitAkEb/TuGk61Sp8a0SfxwzO0q02C7fFVpSpDBIUBvKFRIncecVUYfirdw7dWluVKhuWJkHKYmeR4+2ltA/dYnb3bjgg2hALAgqCgdV8spGnq76o8Fs3ry4ReBwMNt6M9WYjXUEchFXnroxpP2P34dfacWpS0hTkkHedKpL6FDMSBJBATWkxctNkqmCVdsRvJrNXZS0pWdWhMCBu0p7fQcRW3ay40lSCcg0M1uOgrTa66n9xV76aHziiCQD2Z1HOiJ0H5DtbclH7grT/mmuNvWdiWIOkGlX2aVYBnOkPTYzFD9F+YoHhRk0bukcxsTip+i/MUCku9o11fHfTOflWtEtC6l2d07buhxhxaF/tJMGq1KxTyF8pro6fTI5gXXFPYhhjDbTqUuraQp0zpGXUdxkxTbpYNmhu5WEsLAbQFSQSTESdTrx7qzexWNtpZOGqb+WWoltSRodNx103VZ4q8HG1srfK1LWFOJbMCBHZSdIA3zXC4arCjrozSsMdRtTbpQ34K0tfZWDo5BOo5aaVs3X7bwlTixHUIhK1xDYO+J1nTXu9NDRN3iS8ZtGC6FraeCWm3D2CJ5nf6RV7tRcuOXYtrZZEqDi3ARCU8c2mogemqOfLBfRUbTXjrV6p1lxQVlCCVDfIkJk+UNT91TvCW2cHtE26chUykhExlHEn74qjxB1WIXSbRkz1ikrWojVJCYI9QFWOJtspQyyQpSGU9WBMSAN5p5T0x50ipLq7hSypaVsqXIMzFU2IOFSygaJn21ZreCFhtKQhCxolIiO+aqbkEOmYPIipctddF+NIhqE0Q+gsRtbdfUVe+msAoRRB6DfnZdfUle8muZezo3Q60qUUqfTDL9JZjYbFj9EPxFAJLkE0fOk7TYPFz9CPxFc859TrVIrCdLScl2nUvaVXByvYchO+rqyTktre8Ww4l1lZQ4gylQ3g/1w9NbVOJIXZMXqYNwpAEjgqdY5TuocvvMl9ZtkrSzPYSsyUiN01c295OHNoEwmYp+n2TucG7y+dvsUcWtS1OtaghRgbhOs/6qkKu33LC3de/SlAzk6lcnefuqitXiMUeCJCXAZPEVJvrkuJabbOXKAoR6xSm+OtIm2bxtrhtbCsoUmHJ1JTJE1JxJ8FSlK3JnLx051SYafli4CITAknd/UU/c3UunmZyidD6a1ViDw1kPEFlDySNVAak1CzEpk7zTjzgW+STKRoNaZVA3VyV7OpZgjEUQug6PGu6+pK95NDpWlELoMM7W3f1JXvJpMNDtNKlSoAynSkY2Bxg8mR+IrnIqGtdF9Kv+H+M/wAEfiK58Ywu4dUesKGRBMOHtK7gBJnjrTymxW0hhK69FY0qxssAU84pLt4w2ArKmDmKzMQOVRMWt7a0uUtWd4LmB8oQnRCuIB3KHeKp2vYiab6PLYJInjwqbbOl2GGjGZWUTuqs66BIOoqXgys+LWgDHXgPIUprgsBQJE8opvPEDnTR7EYAziF9cu4gVi1twtBeaMFSyDly8Tz9Ec6o1LbQ8vK4VK1SsKTEGY9GsTWxcv3LR6/at0paU2pKnGAnspK0Ab+EFBk6A5k1gnHLi5eS2ntdUnImI0A11P5/jSS97D/B1lXVKc5xApt50hJBO6ms4lSpme+aYccKjHCtqjUhzNxG/nSK6bnSvk1JvSh6UZoidBZ/vbdfUVe8mhySDxoi9BPztuvqKvfTWAHilSpUAZTpQc6vYLF1gTDIP3iueHL1x3OFOb1SRpB0rqu8s7a+tnLa8YbfYcELacTmSod4qq8UNm/MOHfZ0/CmVYK532curxG4UlxBeMKMGDrHKaZbK1RkBUToIrqjxO2Z8wYb9mT8K+p2R2cSZTgWHAjlbp+FZv8ATcX0c2YfhzIZXeYm6W2GyAG0eWs/lVtsdiFm1jC/BEdUktlAJGda0kyomBvhMaftdxo+nZLZ0oyHA8PKZmPB0xPsr63sps80QWsEw9BG4pYSI+6inqwxT3oANoNoi9tLcXGHBCw+0bdSV+SsTAza67gR6qhOPN2GFtotXGS6kS651aSsLJ3JJGkDlXRR2Q2bKsxwLDirn4On4Ujshs2QQcCw4zr+rp+FEvJw1rTlpx9S+0twqUSZKlSa8dYOYrqjxO2a8w4b9mT8KXids15hw37Mn4Vms1HLHWjmK89aOY9tdUeJ+zXmHDfsyfhS8TtmvMGG/Zk/CgDlfrRG8e2iR0DLna671B/sKjp/vTRg8TtmfMGG/Zk/CpeHbP4Phb5fw3DLS1dKcpWyyEEjlIoAspHMUq+ZRSoA/9k=">
            <a:hlinkClick r:id="rId3"/>
          </p:cNvPr>
          <p:cNvSpPr>
            <a:spLocks noChangeAspect="1" noChangeArrowheads="1"/>
          </p:cNvSpPr>
          <p:nvPr/>
        </p:nvSpPr>
        <p:spPr bwMode="auto">
          <a:xfrm>
            <a:off x="155575" y="-427038"/>
            <a:ext cx="1076325" cy="89535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33796" name="AutoShape 4" descr="data:image/jpg;base64,/9j/4AAQSkZJRgABAQAAAQABAAD/2wBDAAkGBwgHBgkIBwgKCgkLDRYPDQwMDRsUFRAWIB0iIiAdHx8kKDQsJCYxJx8fLT0tMTU3Ojo6Iys/RD84QzQ5Ojf/2wBDAQoKCg0MDRoPDxo3JR8lNzc3Nzc3Nzc3Nzc3Nzc3Nzc3Nzc3Nzc3Nzc3Nzc3Nzc3Nzc3Nzc3Nzc3Nzc3Nzc3Nzf/wAARCABeAIUDASIAAhEBAxEB/8QAGwAAAgMBAQEAAAAAAAAAAAAABAUAAwYCAQf/xAA4EAACAgEDAgUBBgUEAQUAAAABAgMRAAQSITFBBRMiUWFxBhQygZGhI0LB0fBiseHxMxVSkqLC/8QAGQEAAwEBAQAAAAAAAAAAAAAAAQIDBAAF/8QAHxEAAgICAwEBAQAAAAAAAAAAAAECEQMhBBIxQVET/9oADAMBAAIRAxEAPwDhNDpotFp/LgiUbRYKfGF/ZgQ/e5Y5Ioavi0XnAdD4hHPpYlfaP4Q9RH+nONJqxp9YsuncMshCVu681/8Arrmzro8pSqVm9jh0ilneCBYh/oSj/wDXK9PDCNewWLSHSsBtCxeq6N3fp+lYKuu+/wCgljsKzDaB26/3wrRadoTCuoBFjcKTcLPA+mSqjSpb0aXQ6XQeWJINLASPT/41BzjxfSgabbp4tLHI3R206txxfH0v86yqCdYolO9TGV42ngZVr5PRKsaeZLLtYV6tpqhza9h/xiVsq5aLFgg0xMZ00LkJbOdMvPuaVeT7jPZ9JpHg3LpYfN3Uvm6ZAR8gDtlwkEUAvUqwYADcPUvHTplQmaOeMOUKIf4bO5VrP8vyMFBborTwrThWKqh3Na0ibSf/AI++c6nTaSeQR6uODeTSKsVEv81xzlykTSg6nXxtJGCGhjb0C/8ASPUTXvX0OW6lEAgTzmFOPRYU18en0/tnAT0Zf7Q6GGGHasWn8yS7/gKpIwBNIPLEbaaFWVgN5CkKfc127fXND9oJYJYCjKjkEGJKsn2PPT/jMx4s8+jME8bKh/Dtsniq/Lr+ePFWZ8r6uwWXRlXEjRBogQC5hCi+nfr0zL6vUxxiWZUhIJJIpenah1/TGOt1UmoDPL6dw5Kt1A98T66RXLcE7ueWuv8AP6ZaKMc52wV/FPvAhVlhSNiQ7FB6R3+nv+eVCt1GLaRYYEdPeiOo+c4dSWVl8tQYyewB59s9kQHeDtBr8I9rxkhXIH1XkkqKHA9smTUpypplXkDjr75M4dMM8L1UnkJ94BljVbINXXxjPwjX6VZX3cNfppTZ+MWQsiaZCJSWMQDADkfnhH2fiaXWuVC1GoBvqLPUfOdYik3M3ukDT3tksM1Mqr0/t2OFeHw+I6eAffAkcry3v3kqW6X+YF4Rpo1jjMm4Mhu/n5w+GOKRGm4dgpG0Gtw5NZFyNkSmPxJZIkWRZmZ+RvWgBx82Ov7Z1FrZPDiAu5jIbBPJI/PGWyPUaRXWJVCgE7qJ+cXfcFm1TK6siBQQrEgX/wBYtodtp6G2llXVFZVh2H8RPZsvh1H3qaSKMshiUC9qkfW/6ZnmOo0gEkOodo4ZCBGUABv6dR85W+uminRvNkc3uqMAWT84Ksb+v6P4NTHBqZvMdpmr0CJKLe9/5WELr0aSWRkJKx/yUb/M/wDX55nPvoEgmJYTDgqeT+uV6PxiVNPKsEDSF2O4DqT89sPUCypFmqn0kesm86eFCD+Fzz+R75j/ABjWyTayQmS4YuEpa4+h6nGHiOjt01ElPIz7qrgEcdcXagpYWhya4+eMeOjJmm5MWqFfTu7OVAW18xjzyL56304X4xU0ckjkkLsPJDekV8e+OJY7BCBvVVe5usVTF3kZYwwW+B3Fe/065VEJeIGc3I7Hlil2DW75yokkMX3cngHnL1IMVhDubaVKmtnP75RZJHmbq6vt4snucIAfUyICAbFE8XWTI+xaMhZSbo31yYpZUX+HSJHoCZAJBtsMrdvY5d4UZBrxJDaivWAeuYaLVSxp5ayNsY+pbx54Xr5dPKrEt5ff3xYTTK5eK4PsmfU/CtU+ogKCcIytZUntd1XfNPpdXEp8tFBdDQC0dw6c58/+zE7aiZpz6EDnoBZ6f3zcRJp9OjyWv3iQ27pww6f7cAfli5FTFxtjOHXI8e0Kaqwm0g12HWxx2w2aD+OZhIVWQVtIArgfreCmJJG07+YWCqdy3+I2CpPyK/c5JdcYUVCA0a2HJagvH7j6ZH0u3+luo8sRGMOvIClbPI6dMB26Zn8rzFZ0ItBxRrjtiDXeNwR+JrC+qQO3KMX6LffL9T44ukB+9KkrORtZD1H9cfoSlNfRtPEsayfeEpyvJjauewztEXQ6UEEGQ8hK5A/2zNeIfbPRsg2R7nR9pJXqe5Hxl7/aTTauIJoSXk3WzEEKBhpgc4oo8a1nnawhEBhVbJJ/mP8A3i6cAbiisSzdSeBnUg2O5tSzNZI56/8AWCSybmamv03ZOOjM3YLqWZoyyk1+HcGP6XijVfw3DyyrvkNiu4I9/wCmM5WCH1EWoJUV3xHPC0mq2QkEuWAJ6Kb/ALY5yp+nQXdCJLG0Gv7V/n9cjAGlZWBI2n5OcmNY4RTW24ggf+2xg5nNru4Iqyfa+T+uMFK/CnV/iWwfjn4GTB9TM25S3Ui+D75MFllF0Z7TgGZQxrnrjqDmwo3A4iAIIPvzjbSzADap+nxkcfmzfyI2rNZ9nX04gGyd01Qc7QrcWO+OdF4jNo5g5nWSRNv/AJD1FcjMRod8bNJExVl6EYw8LlmSVhM6lgwcF15u+nz1yydrZ50lTbTPouo+08CaeESSwHUzpwFJBWxyf9/1xQ32n1Gv0c0WnnEcrNtRdnqoVZ/Oj+uJPFvDNTNOJJ3QKWIVUWuKJ5H1yzw6ARlSdoNnFUUCeXSRaugglZ5ZmKvtBLSIW3k9vjLkgT0qCWoGtx6YS7m1GwWxoH4zrbUlqa7UcFmaU7FA03nSIpQ7UJUsp6490ifd0BqmK0QcWNu0+pE/ufUpwqbXPJGWuj2AGB7AslotaUlm7VxXfA5ptqu5I4NVfOeHUklizWaBFChgE8xViwIo9iMZIZMsnnU+4bnqegweJ0QRFufVbKOtX0+uDvPw3qAB6hsHlnqMv5h3m93HQg8c+9X+mNZSEXI9mdzGT+Hn0kdxi+fVg7t0m2hQNftlmq1WyNvUbFCuhHHt+v65n9TK0lGjtut1YkppG3DgvbDJZ1BouCevHbJisE98mT7mv+KIWOWaZ9kqktQvnKT1z1TRyUXtFmrVGljmtaXgZcnDAkXXQXX74v0LNIgPX3x1p4B5QbaW5HA/f9s2fDyMqUJUHv4vqdRFFCkUldyxJvCvDCzyU1kKB26f35wfT6RNpNrtA423u+mH6bTGJkdGNijtvscFmOUl8QySOjbxhSh4J/TBZZqlNAlieNx5GdT6vy7KCrY2CcC0zGR382iKoijk3olJ/h60zSli5I5rgdfn/nIwdoiz9ulAZyQgj4LBwbA2mznSzIoIO72I7nD4dqgfzVWORetjups8dsXzSvGGZiTR6Ht/lZc7Hewa+fbBZoxItEUfeugxr0aIV9KJJQ6UQxUmyq9j/wAjBZqKuY3NVtFjm7PW67EZYDFHqHR9xTgrb/zdzQ/PF+rnqRShG6yQf5r7X+36HFbN2KG9AOolDybVHpvt3H/WcGWRdEIXRfLdtykjnj2yyWaU2wkYGqpeOwHauT39/nBpY3R3jPOw0cg2z0Ucd+o/LJk2mzWTFsY575FFnPSOc9Xhuc6Ppw78Hf7sNwETh4ypWRSavutd8ZxSyeS8e8GNm3bNqkg0BQP4q+LxA07OFeRixog+kC6wiPWyqqKoAPC9c02jDlxSltGpgeFoUTeSFWqDXQA5+vTPZ9QYJgFlKkDmuoHzmT/9RljkJJ4F0oAIBHxWeTavU6kRMWVKG5NvVecDmkZ1wpSe3o02u14o1MXYrww5r+mBjxYRabcwLyt1FdK7/P8AtmbnlnMizySHe/Nqaz1JmLWVHI4tieffk5PvZePBjFb2aGPxhpnYxHciCwNps/XL5PFHVIHQX2JuiMzkUvlINqI7GwN44U+4rCo0k84q5R6ALbh368e2FT+Alxcd3Q8jmDLe4FyeSO2dmUdQDwaJB5OLNDN/C3haBPIu8vm1ChLAa/nKKjHPHUqR5qh/EumEZ5/wYoekSVSw3XQJP4boA134JwrVSsYlcBa5637/APOK9ZOJGOxNhc80eLHfFnI9DjwaQMzsw22a9r4zrkKbK8r36/5/bPEJjO/apodCL6527hh6gQ1VweOmRNZUbPQCvpky+OJXdxZWj0AyYDrP/9k=">
            <a:hlinkClick r:id="rId4"/>
          </p:cNvPr>
          <p:cNvSpPr>
            <a:spLocks noChangeAspect="1" noChangeArrowheads="1"/>
          </p:cNvSpPr>
          <p:nvPr/>
        </p:nvSpPr>
        <p:spPr bwMode="auto">
          <a:xfrm>
            <a:off x="155575" y="-427038"/>
            <a:ext cx="1266825" cy="89535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8" name="TextBox 7"/>
          <p:cNvSpPr txBox="1"/>
          <p:nvPr/>
        </p:nvSpPr>
        <p:spPr>
          <a:xfrm>
            <a:off x="1828800" y="1600200"/>
            <a:ext cx="4724400" cy="3693319"/>
          </a:xfrm>
          <a:prstGeom prst="rect">
            <a:avLst/>
          </a:prstGeom>
          <a:noFill/>
        </p:spPr>
        <p:txBody>
          <a:bodyPr wrap="square" rtlCol="0">
            <a:spAutoFit/>
          </a:bodyPr>
          <a:lstStyle/>
          <a:p>
            <a:r>
              <a:rPr lang="en-US" dirty="0" smtClean="0"/>
              <a:t>Most volcanoes are found under the seabed. Because the ocean floor is very thin, it can be easily pierced by the magma which lies beneath especially on the plate margins. When the tectonic plates move apart, the rising magma seeps up into the gap, and hardens into a new strip of crust. This type of plate margin is present in the Atlantic Ocean, making the Atlantic wider and forcing Europe and America apart. Active underwater volcanoes usually erupt very violently. Hot molten lava explodes when it hits cold seawater and produces thick black clouds of steam and ash.</a:t>
            </a:r>
            <a:endParaRPr lang="en-US" dirty="0"/>
          </a:p>
        </p:txBody>
      </p:sp>
      <p:pic>
        <p:nvPicPr>
          <p:cNvPr id="11" name="Picture 10" descr="water.jpg"/>
          <p:cNvPicPr>
            <a:picLocks noChangeAspect="1"/>
          </p:cNvPicPr>
          <p:nvPr/>
        </p:nvPicPr>
        <p:blipFill>
          <a:blip r:embed="rId5" cstate="print"/>
          <a:stretch>
            <a:fillRect/>
          </a:stretch>
        </p:blipFill>
        <p:spPr>
          <a:xfrm>
            <a:off x="6553200" y="4953000"/>
            <a:ext cx="2264307" cy="1447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11" descr="volcanoes10.jpg"/>
          <p:cNvPicPr>
            <a:picLocks noChangeAspect="1"/>
          </p:cNvPicPr>
          <p:nvPr/>
        </p:nvPicPr>
        <p:blipFill>
          <a:blip r:embed="rId6" cstate="print"/>
          <a:stretch>
            <a:fillRect/>
          </a:stretch>
        </p:blipFill>
        <p:spPr>
          <a:xfrm>
            <a:off x="381000" y="5334000"/>
            <a:ext cx="2209800" cy="11755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3800" name="Picture 8" descr="http://t2.gstatic.com/images?q=tbn:hIVi-lwDNCCPXM:http://www.freakingnews.com/pictures/19000/Underwater-Volcano--19308.jpg">
            <a:hlinkClick r:id="rId7"/>
          </p:cNvPr>
          <p:cNvPicPr>
            <a:picLocks noChangeAspect="1" noChangeArrowheads="1"/>
          </p:cNvPicPr>
          <p:nvPr/>
        </p:nvPicPr>
        <p:blipFill>
          <a:blip r:embed="rId8" cstate="print"/>
          <a:srcRect/>
          <a:stretch>
            <a:fillRect/>
          </a:stretch>
        </p:blipFill>
        <p:spPr bwMode="auto">
          <a:xfrm>
            <a:off x="152400" y="1066800"/>
            <a:ext cx="1238250" cy="10001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extBox 9"/>
          <p:cNvSpPr txBox="1"/>
          <p:nvPr/>
        </p:nvSpPr>
        <p:spPr>
          <a:xfrm>
            <a:off x="228600" y="2209800"/>
            <a:ext cx="1219200" cy="430887"/>
          </a:xfrm>
          <a:prstGeom prst="rect">
            <a:avLst/>
          </a:prstGeom>
          <a:noFill/>
        </p:spPr>
        <p:txBody>
          <a:bodyPr wrap="square" rtlCol="0">
            <a:spAutoFit/>
          </a:bodyPr>
          <a:lstStyle/>
          <a:p>
            <a:r>
              <a:rPr lang="en-US" sz="1100" dirty="0" smtClean="0"/>
              <a:t>Under water volcano erupting.</a:t>
            </a:r>
            <a:endParaRPr lang="en-US" sz="1100" dirty="0"/>
          </a:p>
        </p:txBody>
      </p:sp>
      <p:sp>
        <p:nvSpPr>
          <p:cNvPr id="13" name="TextBox 12"/>
          <p:cNvSpPr txBox="1"/>
          <p:nvPr/>
        </p:nvSpPr>
        <p:spPr>
          <a:xfrm>
            <a:off x="152400" y="6596390"/>
            <a:ext cx="2743200" cy="261610"/>
          </a:xfrm>
          <a:prstGeom prst="rect">
            <a:avLst/>
          </a:prstGeom>
          <a:noFill/>
        </p:spPr>
        <p:txBody>
          <a:bodyPr wrap="square" rtlCol="0">
            <a:spAutoFit/>
          </a:bodyPr>
          <a:lstStyle/>
          <a:p>
            <a:r>
              <a:rPr lang="en-US" sz="1100" dirty="0" smtClean="0"/>
              <a:t>Diagram of an underwater volcano erupting.</a:t>
            </a:r>
            <a:endParaRPr lang="en-US" sz="1100" dirty="0"/>
          </a:p>
        </p:txBody>
      </p:sp>
      <p:pic>
        <p:nvPicPr>
          <p:cNvPr id="39938" name="Picture 2" descr="http://t0.gstatic.com/images?q=tbn:nrZYLUM7eZj9OM:http://3.bp.blogspot.com/_IUYlNU10BMY/ScN-wjo_C1I/AAAAAAAAG0Y/aUSycg56gEs/s400/%2BTh-%2Beruption-of-underwater-volcanoes001.jpg">
            <a:hlinkClick r:id="rId9"/>
          </p:cNvPr>
          <p:cNvPicPr>
            <a:picLocks noChangeAspect="1" noChangeArrowheads="1"/>
          </p:cNvPicPr>
          <p:nvPr/>
        </p:nvPicPr>
        <p:blipFill>
          <a:blip r:embed="rId10" cstate="print"/>
          <a:srcRect/>
          <a:stretch>
            <a:fillRect/>
          </a:stretch>
        </p:blipFill>
        <p:spPr bwMode="auto">
          <a:xfrm>
            <a:off x="6827247" y="1676400"/>
            <a:ext cx="1821453" cy="1219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6" name="TextBox 15"/>
          <p:cNvSpPr txBox="1"/>
          <p:nvPr/>
        </p:nvSpPr>
        <p:spPr>
          <a:xfrm>
            <a:off x="7239000" y="3048000"/>
            <a:ext cx="1295400" cy="430887"/>
          </a:xfrm>
          <a:prstGeom prst="rect">
            <a:avLst/>
          </a:prstGeom>
          <a:noFill/>
        </p:spPr>
        <p:txBody>
          <a:bodyPr wrap="square" rtlCol="0">
            <a:spAutoFit/>
          </a:bodyPr>
          <a:lstStyle/>
          <a:p>
            <a:r>
              <a:rPr lang="en-US" sz="1100" dirty="0" smtClean="0"/>
              <a:t>Underwater volcano erupting.</a:t>
            </a:r>
            <a:endParaRPr lang="en-US" sz="1100" dirty="0"/>
          </a:p>
        </p:txBody>
      </p:sp>
      <p:sp>
        <p:nvSpPr>
          <p:cNvPr id="17" name="TextBox 16"/>
          <p:cNvSpPr txBox="1"/>
          <p:nvPr/>
        </p:nvSpPr>
        <p:spPr>
          <a:xfrm>
            <a:off x="6858000" y="6427113"/>
            <a:ext cx="1752600" cy="430887"/>
          </a:xfrm>
          <a:prstGeom prst="rect">
            <a:avLst/>
          </a:prstGeom>
          <a:noFill/>
        </p:spPr>
        <p:txBody>
          <a:bodyPr wrap="square" rtlCol="0">
            <a:spAutoFit/>
          </a:bodyPr>
          <a:lstStyle/>
          <a:p>
            <a:r>
              <a:rPr lang="en-US" sz="1100" dirty="0" smtClean="0"/>
              <a:t>Diagram of underwater volcanoes.</a:t>
            </a:r>
            <a:endParaRPr lang="en-US" sz="1100" dirty="0"/>
          </a:p>
        </p:txBody>
      </p:sp>
    </p:spTree>
  </p:cSld>
  <p:clrMapOvr>
    <a:masterClrMapping/>
  </p:clrMapOvr>
  <p:transition>
    <p:diamond/>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8">
                                            <p:txEl>
                                              <p:pRg st="0" end="0"/>
                                            </p:txEl>
                                          </p:spTgt>
                                        </p:tgtEl>
                                      </p:cBhvr>
                                    </p:animEffect>
                                    <p:animScale>
                                      <p:cBhvr>
                                        <p:cTn id="7" dur="250" autoRev="1" fill="hold"/>
                                        <p:tgtEl>
                                          <p:spTgt spid="8">
                                            <p:txEl>
                                              <p:pRg st="0" end="0"/>
                                            </p:txEl>
                                          </p:spTgt>
                                        </p:tgtEl>
                                      </p:cBhvr>
                                      <p:by x="105000" y="105000"/>
                                    </p:animScale>
                                  </p:childTnLst>
                                </p:cTn>
                              </p:par>
                              <p:par>
                                <p:cTn id="8" presetID="26" presetClass="emph" presetSubtype="0" fill="hold" grpId="0" nodeType="withEffect">
                                  <p:stCondLst>
                                    <p:cond delay="10000"/>
                                  </p:stCondLst>
                                  <p:iterate type="lt">
                                    <p:tmPct val="100000"/>
                                  </p:iterate>
                                  <p:childTnLst>
                                    <p:animEffect transition="out" filter="fade">
                                      <p:cBhvr>
                                        <p:cTn id="9" dur="500" tmFilter="0, 0; .2, .5; .8, .5; 1, 0"/>
                                        <p:tgtEl>
                                          <p:spTgt spid="2"/>
                                        </p:tgtEl>
                                      </p:cBhvr>
                                    </p:animEffect>
                                    <p:animScale>
                                      <p:cBhvr>
                                        <p:cTn id="10" dur="250" autoRev="1" fill="hold"/>
                                        <p:tgtEl>
                                          <p:spTgt spid="2"/>
                                        </p:tgtEl>
                                      </p:cBhvr>
                                      <p:by x="105000" y="105000"/>
                                    </p:animScale>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2000"/>
                                        <p:tgtEl>
                                          <p:spTgt spid="11"/>
                                        </p:tgtEl>
                                      </p:cBhvr>
                                    </p:animEffect>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2000"/>
                                        <p:tgtEl>
                                          <p:spTgt spid="12"/>
                                        </p:tgtEl>
                                      </p:cBhvr>
                                    </p:animEffect>
                                  </p:childTnLst>
                                </p:cTn>
                              </p:par>
                              <p:par>
                                <p:cTn id="17" presetID="10" presetClass="entr" presetSubtype="0" fill="hold" nodeType="withEffect">
                                  <p:stCondLst>
                                    <p:cond delay="0"/>
                                  </p:stCondLst>
                                  <p:childTnLst>
                                    <p:set>
                                      <p:cBhvr>
                                        <p:cTn id="18" dur="1" fill="hold">
                                          <p:stCondLst>
                                            <p:cond delay="0"/>
                                          </p:stCondLst>
                                        </p:cTn>
                                        <p:tgtEl>
                                          <p:spTgt spid="33800"/>
                                        </p:tgtEl>
                                        <p:attrNameLst>
                                          <p:attrName>style.visibility</p:attrName>
                                        </p:attrNameLst>
                                      </p:cBhvr>
                                      <p:to>
                                        <p:strVal val="visible"/>
                                      </p:to>
                                    </p:set>
                                    <p:animEffect transition="in" filter="fade">
                                      <p:cBhvr>
                                        <p:cTn id="19" dur="2000"/>
                                        <p:tgtEl>
                                          <p:spTgt spid="33800"/>
                                        </p:tgtEl>
                                      </p:cBhvr>
                                    </p:animEffect>
                                  </p:childTnLst>
                                </p:cTn>
                              </p:par>
                              <p:par>
                                <p:cTn id="20" presetID="10" presetClass="entr" presetSubtype="0" fill="hold" nodeType="withEffect">
                                  <p:stCondLst>
                                    <p:cond delay="0"/>
                                  </p:stCondLst>
                                  <p:childTnLst>
                                    <p:set>
                                      <p:cBhvr>
                                        <p:cTn id="21" dur="1" fill="hold">
                                          <p:stCondLst>
                                            <p:cond delay="0"/>
                                          </p:stCondLst>
                                        </p:cTn>
                                        <p:tgtEl>
                                          <p:spTgt spid="39938"/>
                                        </p:tgtEl>
                                        <p:attrNameLst>
                                          <p:attrName>style.visibility</p:attrName>
                                        </p:attrNameLst>
                                      </p:cBhvr>
                                      <p:to>
                                        <p:strVal val="visible"/>
                                      </p:to>
                                    </p:set>
                                    <p:animEffect transition="in" filter="fade">
                                      <p:cBhvr>
                                        <p:cTn id="22" dur="2000"/>
                                        <p:tgtEl>
                                          <p:spTgt spid="39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tint val="44500"/>
                <a:satMod val="160000"/>
              </a:schemeClr>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pic>
        <p:nvPicPr>
          <p:cNvPr id="7172" name="Picture 4" descr="http://t1.gstatic.com/images?q=tbn:RP05Kp4_NFPWuM:http://www.sydneyobservatory.com.au/blog/wp-content/uploads/2006/07/Mars_2003_Hubble.jpg">
            <a:hlinkClick r:id="rId4"/>
          </p:cNvPr>
          <p:cNvPicPr>
            <a:picLocks noChangeAspect="1" noChangeArrowheads="1"/>
          </p:cNvPicPr>
          <p:nvPr/>
        </p:nvPicPr>
        <p:blipFill>
          <a:blip r:embed="rId5" cstate="print"/>
          <a:srcRect/>
          <a:stretch>
            <a:fillRect/>
          </a:stretch>
        </p:blipFill>
        <p:spPr bwMode="auto">
          <a:xfrm>
            <a:off x="2286000" y="1905000"/>
            <a:ext cx="990600" cy="990601"/>
          </a:xfrm>
          <a:prstGeom prst="rect">
            <a:avLst/>
          </a:prstGeom>
          <a:noFill/>
        </p:spPr>
      </p:pic>
      <p:pic>
        <p:nvPicPr>
          <p:cNvPr id="7174" name="Picture 6" descr="http://t1.gstatic.com/images?q=tbn:pZUtSx50rS46hM:http://www.malleesky.com/images/jupiterlgs.jpg">
            <a:hlinkClick r:id="rId6"/>
          </p:cNvPr>
          <p:cNvPicPr>
            <a:picLocks noChangeAspect="1" noChangeArrowheads="1"/>
          </p:cNvPicPr>
          <p:nvPr/>
        </p:nvPicPr>
        <p:blipFill>
          <a:blip r:embed="rId7" cstate="print"/>
          <a:srcRect/>
          <a:stretch>
            <a:fillRect/>
          </a:stretch>
        </p:blipFill>
        <p:spPr bwMode="auto">
          <a:xfrm>
            <a:off x="4191000" y="1905000"/>
            <a:ext cx="990600" cy="990600"/>
          </a:xfrm>
          <a:prstGeom prst="rect">
            <a:avLst/>
          </a:prstGeom>
          <a:noFill/>
        </p:spPr>
      </p:pic>
      <p:pic>
        <p:nvPicPr>
          <p:cNvPr id="7176" name="Picture 8" descr="http://t0.gstatic.com/images?q=tbn:bnEYlxy0qyfAdM:http://sos.noaa.gov/images/Solar_System/triton.jpg">
            <a:hlinkClick r:id="rId8"/>
          </p:cNvPr>
          <p:cNvPicPr>
            <a:picLocks noChangeAspect="1" noChangeArrowheads="1"/>
          </p:cNvPicPr>
          <p:nvPr/>
        </p:nvPicPr>
        <p:blipFill>
          <a:blip r:embed="rId9" cstate="print"/>
          <a:srcRect/>
          <a:stretch>
            <a:fillRect/>
          </a:stretch>
        </p:blipFill>
        <p:spPr bwMode="auto">
          <a:xfrm>
            <a:off x="6019800" y="1905000"/>
            <a:ext cx="997527" cy="990600"/>
          </a:xfrm>
          <a:prstGeom prst="rect">
            <a:avLst/>
          </a:prstGeom>
          <a:noFill/>
        </p:spPr>
      </p:pic>
      <p:pic>
        <p:nvPicPr>
          <p:cNvPr id="7178" name="Picture 10" descr="http://t0.gstatic.com/images?q=tbn:MNoMMn5gIMpjQM:http://moonpark.files.wordpress.com/2009/06/moon32.jpg">
            <a:hlinkClick r:id="rId10"/>
          </p:cNvPr>
          <p:cNvPicPr>
            <a:picLocks noChangeAspect="1" noChangeArrowheads="1"/>
          </p:cNvPicPr>
          <p:nvPr/>
        </p:nvPicPr>
        <p:blipFill>
          <a:blip r:embed="rId11" cstate="print"/>
          <a:srcRect/>
          <a:stretch>
            <a:fillRect/>
          </a:stretch>
        </p:blipFill>
        <p:spPr bwMode="auto">
          <a:xfrm>
            <a:off x="7696200" y="1905000"/>
            <a:ext cx="990600" cy="990600"/>
          </a:xfrm>
          <a:prstGeom prst="rect">
            <a:avLst/>
          </a:prstGeom>
          <a:noFill/>
        </p:spPr>
      </p:pic>
      <p:sp>
        <p:nvSpPr>
          <p:cNvPr id="10" name="TextBox 9"/>
          <p:cNvSpPr txBox="1"/>
          <p:nvPr/>
        </p:nvSpPr>
        <p:spPr>
          <a:xfrm>
            <a:off x="228600" y="3200400"/>
            <a:ext cx="1600200" cy="2800767"/>
          </a:xfrm>
          <a:prstGeom prst="rect">
            <a:avLst/>
          </a:prstGeom>
          <a:noFill/>
        </p:spPr>
        <p:txBody>
          <a:bodyPr wrap="square" rtlCol="0">
            <a:spAutoFit/>
          </a:bodyPr>
          <a:lstStyle/>
          <a:p>
            <a:r>
              <a:rPr lang="en-US" sz="1600" dirty="0" smtClean="0">
                <a:latin typeface="FrankRuehl" pitchFamily="34" charset="-79"/>
                <a:cs typeface="FrankRuehl" pitchFamily="34" charset="-79"/>
              </a:rPr>
              <a:t>There are thousand of volcanoes on Venus. That is why the planet has such a thick atmosphere. Scientist don’t know if any of the volcanoes are still active.</a:t>
            </a:r>
            <a:endParaRPr lang="en-US" sz="1600" dirty="0">
              <a:latin typeface="FrankRuehl" pitchFamily="34" charset="-79"/>
              <a:cs typeface="FrankRuehl" pitchFamily="34" charset="-79"/>
            </a:endParaRPr>
          </a:p>
        </p:txBody>
      </p:sp>
      <p:sp>
        <p:nvSpPr>
          <p:cNvPr id="11" name="TextBox 10"/>
          <p:cNvSpPr txBox="1"/>
          <p:nvPr/>
        </p:nvSpPr>
        <p:spPr>
          <a:xfrm>
            <a:off x="2057400" y="3200400"/>
            <a:ext cx="1600200" cy="2308324"/>
          </a:xfrm>
          <a:prstGeom prst="rect">
            <a:avLst/>
          </a:prstGeom>
          <a:noFill/>
        </p:spPr>
        <p:txBody>
          <a:bodyPr wrap="square" rtlCol="0">
            <a:spAutoFit/>
          </a:bodyPr>
          <a:lstStyle/>
          <a:p>
            <a:r>
              <a:rPr lang="en-US" sz="1600" dirty="0" smtClean="0">
                <a:latin typeface="FrankRuehl" pitchFamily="34" charset="-79"/>
                <a:cs typeface="FrankRuehl" pitchFamily="34" charset="-79"/>
              </a:rPr>
              <a:t>Mars is only half the size of earth but the volcanoes there dwarf the </a:t>
            </a:r>
            <a:r>
              <a:rPr lang="en-GB" sz="1600" dirty="0" smtClean="0">
                <a:latin typeface="FrankRuehl" pitchFamily="34" charset="-79"/>
                <a:cs typeface="FrankRuehl" pitchFamily="34" charset="-79"/>
              </a:rPr>
              <a:t>tallest</a:t>
            </a:r>
            <a:r>
              <a:rPr lang="en-US" sz="1600" dirty="0" smtClean="0">
                <a:latin typeface="FrankRuehl" pitchFamily="34" charset="-79"/>
                <a:cs typeface="FrankRuehl" pitchFamily="34" charset="-79"/>
              </a:rPr>
              <a:t> mountains on earth. However, all the volcanoes on mars are extinct.</a:t>
            </a:r>
          </a:p>
        </p:txBody>
      </p:sp>
      <p:sp>
        <p:nvSpPr>
          <p:cNvPr id="12" name="TextBox 11"/>
          <p:cNvSpPr txBox="1"/>
          <p:nvPr/>
        </p:nvSpPr>
        <p:spPr>
          <a:xfrm>
            <a:off x="3886200" y="3200400"/>
            <a:ext cx="1600200" cy="3046988"/>
          </a:xfrm>
          <a:prstGeom prst="rect">
            <a:avLst/>
          </a:prstGeom>
          <a:noFill/>
        </p:spPr>
        <p:txBody>
          <a:bodyPr wrap="square" rtlCol="0">
            <a:spAutoFit/>
          </a:bodyPr>
          <a:lstStyle/>
          <a:p>
            <a:r>
              <a:rPr lang="en-US" sz="1600" dirty="0" smtClean="0">
                <a:latin typeface="FrankRuehl" pitchFamily="34" charset="-79"/>
                <a:cs typeface="FrankRuehl" pitchFamily="34" charset="-79"/>
              </a:rPr>
              <a:t>Jupiter's moon is the most volcanically active planet or moon in the solar system. A noxious mixture of molten and gaseous sulfur dioxide is spewed from its surface.</a:t>
            </a:r>
            <a:endParaRPr lang="en-US" sz="1600" dirty="0">
              <a:latin typeface="FrankRuehl" pitchFamily="34" charset="-79"/>
              <a:cs typeface="FrankRuehl" pitchFamily="34" charset="-79"/>
            </a:endParaRPr>
          </a:p>
        </p:txBody>
      </p:sp>
      <p:sp>
        <p:nvSpPr>
          <p:cNvPr id="14" name="TextBox 13"/>
          <p:cNvSpPr txBox="1"/>
          <p:nvPr/>
        </p:nvSpPr>
        <p:spPr>
          <a:xfrm>
            <a:off x="5715000" y="3200400"/>
            <a:ext cx="1447800" cy="3046988"/>
          </a:xfrm>
          <a:prstGeom prst="rect">
            <a:avLst/>
          </a:prstGeom>
          <a:noFill/>
        </p:spPr>
        <p:txBody>
          <a:bodyPr wrap="square" rtlCol="0">
            <a:spAutoFit/>
          </a:bodyPr>
          <a:lstStyle/>
          <a:p>
            <a:r>
              <a:rPr lang="en-US" sz="1600" dirty="0" smtClean="0">
                <a:latin typeface="FrankRuehl" pitchFamily="34" charset="-79"/>
                <a:cs typeface="FrankRuehl" pitchFamily="34" charset="-79"/>
              </a:rPr>
              <a:t>Volcanoes are not always hot. A space probe that passed Triton in 1989 discovered large geysers on Neptune's moon Triton that erupt with super cold liquid nitrogen.</a:t>
            </a:r>
            <a:endParaRPr lang="en-US" sz="1600" dirty="0">
              <a:latin typeface="FrankRuehl" pitchFamily="34" charset="-79"/>
              <a:cs typeface="FrankRuehl" pitchFamily="34" charset="-79"/>
            </a:endParaRPr>
          </a:p>
        </p:txBody>
      </p:sp>
      <p:sp>
        <p:nvSpPr>
          <p:cNvPr id="13" name="TextBox 12"/>
          <p:cNvSpPr txBox="1"/>
          <p:nvPr/>
        </p:nvSpPr>
        <p:spPr>
          <a:xfrm>
            <a:off x="7391400" y="3200400"/>
            <a:ext cx="1600200" cy="2308324"/>
          </a:xfrm>
          <a:prstGeom prst="rect">
            <a:avLst/>
          </a:prstGeom>
          <a:noFill/>
        </p:spPr>
        <p:txBody>
          <a:bodyPr wrap="square" rtlCol="0">
            <a:spAutoFit/>
          </a:bodyPr>
          <a:lstStyle/>
          <a:p>
            <a:r>
              <a:rPr lang="en-US" sz="1600" dirty="0" smtClean="0">
                <a:latin typeface="FrankRuehl" pitchFamily="34" charset="-79"/>
                <a:cs typeface="FrankRuehl" pitchFamily="34" charset="-79"/>
              </a:rPr>
              <a:t>Billions of years ago the Earths moon was volcanically active. The dark patches we can see on the surface are lakes of solidified lava.</a:t>
            </a:r>
            <a:endParaRPr lang="en-US" sz="1600" dirty="0">
              <a:latin typeface="FrankRuehl" pitchFamily="34" charset="-79"/>
              <a:cs typeface="FrankRuehl" pitchFamily="34" charset="-79"/>
            </a:endParaRPr>
          </a:p>
        </p:txBody>
      </p:sp>
      <p:sp>
        <p:nvSpPr>
          <p:cNvPr id="15" name="Rectangle 14"/>
          <p:cNvSpPr/>
          <p:nvPr/>
        </p:nvSpPr>
        <p:spPr>
          <a:xfrm>
            <a:off x="1103329" y="457200"/>
            <a:ext cx="7013458"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L Cleanliness" pitchFamily="2" charset="0"/>
              </a:rPr>
              <a:t>Volcanoes out of this world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L Cleanliness" pitchFamily="2" charset="0"/>
            </a:endParaRPr>
          </a:p>
        </p:txBody>
      </p:sp>
      <p:sp>
        <p:nvSpPr>
          <p:cNvPr id="16" name="TextBox 15"/>
          <p:cNvSpPr txBox="1"/>
          <p:nvPr/>
        </p:nvSpPr>
        <p:spPr>
          <a:xfrm>
            <a:off x="457200" y="1295400"/>
            <a:ext cx="990600" cy="307777"/>
          </a:xfrm>
          <a:prstGeom prst="rect">
            <a:avLst/>
          </a:prstGeom>
          <a:noFill/>
        </p:spPr>
        <p:txBody>
          <a:bodyPr wrap="square" rtlCol="0">
            <a:spAutoFit/>
          </a:bodyPr>
          <a:lstStyle/>
          <a:p>
            <a:r>
              <a:rPr lang="en-US" sz="1400" dirty="0" smtClean="0"/>
              <a:t>    Venus</a:t>
            </a:r>
            <a:endParaRPr lang="en-US" sz="1400" dirty="0"/>
          </a:p>
        </p:txBody>
      </p:sp>
      <p:sp>
        <p:nvSpPr>
          <p:cNvPr id="17" name="TextBox 16"/>
          <p:cNvSpPr txBox="1"/>
          <p:nvPr/>
        </p:nvSpPr>
        <p:spPr>
          <a:xfrm>
            <a:off x="2362200" y="1295400"/>
            <a:ext cx="838200" cy="307777"/>
          </a:xfrm>
          <a:prstGeom prst="rect">
            <a:avLst/>
          </a:prstGeom>
          <a:noFill/>
        </p:spPr>
        <p:txBody>
          <a:bodyPr wrap="square" rtlCol="0">
            <a:spAutoFit/>
          </a:bodyPr>
          <a:lstStyle/>
          <a:p>
            <a:r>
              <a:rPr lang="en-US" sz="1400" dirty="0" smtClean="0"/>
              <a:t>    Mars</a:t>
            </a:r>
            <a:endParaRPr lang="en-US" sz="1400" dirty="0"/>
          </a:p>
        </p:txBody>
      </p:sp>
      <p:sp>
        <p:nvSpPr>
          <p:cNvPr id="18" name="TextBox 17"/>
          <p:cNvSpPr txBox="1"/>
          <p:nvPr/>
        </p:nvSpPr>
        <p:spPr>
          <a:xfrm>
            <a:off x="4419600" y="1295400"/>
            <a:ext cx="838200" cy="523220"/>
          </a:xfrm>
          <a:prstGeom prst="rect">
            <a:avLst/>
          </a:prstGeom>
          <a:noFill/>
        </p:spPr>
        <p:txBody>
          <a:bodyPr wrap="square" rtlCol="0">
            <a:spAutoFit/>
          </a:bodyPr>
          <a:lstStyle/>
          <a:p>
            <a:r>
              <a:rPr lang="en-US" sz="1400" dirty="0" smtClean="0"/>
              <a:t>  Lo</a:t>
            </a:r>
          </a:p>
          <a:p>
            <a:endParaRPr lang="en-US" sz="1400" dirty="0"/>
          </a:p>
        </p:txBody>
      </p:sp>
      <p:sp>
        <p:nvSpPr>
          <p:cNvPr id="19" name="TextBox 18"/>
          <p:cNvSpPr txBox="1"/>
          <p:nvPr/>
        </p:nvSpPr>
        <p:spPr>
          <a:xfrm>
            <a:off x="6172200" y="1295400"/>
            <a:ext cx="685800" cy="307777"/>
          </a:xfrm>
          <a:prstGeom prst="rect">
            <a:avLst/>
          </a:prstGeom>
          <a:noFill/>
        </p:spPr>
        <p:txBody>
          <a:bodyPr wrap="square" rtlCol="0">
            <a:spAutoFit/>
          </a:bodyPr>
          <a:lstStyle/>
          <a:p>
            <a:r>
              <a:rPr lang="en-US" sz="1400" dirty="0" smtClean="0"/>
              <a:t>Triton</a:t>
            </a:r>
            <a:endParaRPr lang="en-US" sz="1400" dirty="0"/>
          </a:p>
        </p:txBody>
      </p:sp>
      <p:sp>
        <p:nvSpPr>
          <p:cNvPr id="20" name="TextBox 19"/>
          <p:cNvSpPr txBox="1"/>
          <p:nvPr/>
        </p:nvSpPr>
        <p:spPr>
          <a:xfrm>
            <a:off x="7696200" y="1295400"/>
            <a:ext cx="1066800" cy="307777"/>
          </a:xfrm>
          <a:prstGeom prst="rect">
            <a:avLst/>
          </a:prstGeom>
          <a:noFill/>
        </p:spPr>
        <p:txBody>
          <a:bodyPr wrap="square" rtlCol="0">
            <a:spAutoFit/>
          </a:bodyPr>
          <a:lstStyle/>
          <a:p>
            <a:r>
              <a:rPr lang="en-US" sz="1400" dirty="0" smtClean="0"/>
              <a:t>The Moon</a:t>
            </a:r>
            <a:endParaRPr lang="en-US" sz="1400" dirty="0"/>
          </a:p>
        </p:txBody>
      </p:sp>
      <p:pic>
        <p:nvPicPr>
          <p:cNvPr id="21" name="MSj03886280000[1].wav">
            <a:hlinkClick r:id="" action="ppaction://media"/>
          </p:cNvPr>
          <p:cNvPicPr>
            <a:picLocks noRot="1" noChangeAspect="1"/>
          </p:cNvPicPr>
          <p:nvPr>
            <a:wavAudioFile r:embed="rId1" name="MSj03886280000[1].wav"/>
          </p:nvPr>
        </p:nvPicPr>
        <p:blipFill>
          <a:blip r:embed="rId12" cstate="print"/>
          <a:stretch>
            <a:fillRect/>
          </a:stretch>
        </p:blipFill>
        <p:spPr>
          <a:xfrm>
            <a:off x="914400" y="2286000"/>
            <a:ext cx="182880" cy="182880"/>
          </a:xfrm>
          <a:prstGeom prst="rect">
            <a:avLst/>
          </a:prstGeom>
        </p:spPr>
      </p:pic>
      <p:pic>
        <p:nvPicPr>
          <p:cNvPr id="7170" name="Picture 2" descr="http://t1.gstatic.com/images?q=tbn:79ONMUnwN4UdlM:http://martianchronicles.files.wordpress.com/2008/12/venus_magellan.jpg">
            <a:hlinkClick r:id="rId13"/>
          </p:cNvPr>
          <p:cNvPicPr>
            <a:picLocks noChangeAspect="1" noChangeArrowheads="1"/>
          </p:cNvPicPr>
          <p:nvPr/>
        </p:nvPicPr>
        <p:blipFill>
          <a:blip r:embed="rId14" cstate="print"/>
          <a:srcRect/>
          <a:stretch>
            <a:fillRect/>
          </a:stretch>
        </p:blipFill>
        <p:spPr bwMode="auto">
          <a:xfrm>
            <a:off x="304800" y="1905000"/>
            <a:ext cx="990599" cy="990600"/>
          </a:xfrm>
          <a:prstGeom prst="rect">
            <a:avLst/>
          </a:prstGeom>
          <a:noFill/>
        </p:spPr>
      </p:pic>
    </p:spTree>
  </p:cSld>
  <p:clrMapOvr>
    <a:masterClrMapping/>
  </p:clrMapOvr>
  <p:transition spd="slow">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078" fill="hold"/>
                                        <p:tgtEl>
                                          <p:spTgt spid="21"/>
                                        </p:tgtEl>
                                      </p:cBhvr>
                                    </p:cmd>
                                  </p:childTnLst>
                                </p:cTn>
                              </p:par>
                              <p:par>
                                <p:cTn id="7" presetID="7" presetClass="entr" presetSubtype="1"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anim calcmode="lin" valueType="num">
                                      <p:cBhvr additive="base">
                                        <p:cTn id="9" dur="3000" fill="hold"/>
                                        <p:tgtEl>
                                          <p:spTgt spid="10"/>
                                        </p:tgtEl>
                                        <p:attrNameLst>
                                          <p:attrName>ppt_x</p:attrName>
                                        </p:attrNameLst>
                                      </p:cBhvr>
                                      <p:tavLst>
                                        <p:tav tm="0">
                                          <p:val>
                                            <p:strVal val="#ppt_x"/>
                                          </p:val>
                                        </p:tav>
                                        <p:tav tm="100000">
                                          <p:val>
                                            <p:strVal val="#ppt_x"/>
                                          </p:val>
                                        </p:tav>
                                      </p:tavLst>
                                    </p:anim>
                                    <p:anim calcmode="lin" valueType="num">
                                      <p:cBhvr additive="base">
                                        <p:cTn id="10" dur="3000" fill="hold"/>
                                        <p:tgtEl>
                                          <p:spTgt spid="10"/>
                                        </p:tgtEl>
                                        <p:attrNameLst>
                                          <p:attrName>ppt_y</p:attrName>
                                        </p:attrNameLst>
                                      </p:cBhvr>
                                      <p:tavLst>
                                        <p:tav tm="0">
                                          <p:val>
                                            <p:strVal val="0-#ppt_h/2"/>
                                          </p:val>
                                        </p:tav>
                                        <p:tav tm="100000">
                                          <p:val>
                                            <p:strVal val="#ppt_y"/>
                                          </p:val>
                                        </p:tav>
                                      </p:tavLst>
                                    </p:anim>
                                  </p:childTnLst>
                                </p:cTn>
                              </p:par>
                              <p:par>
                                <p:cTn id="11" presetID="7" presetClass="entr" presetSubtype="4"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3000" fill="hold"/>
                                        <p:tgtEl>
                                          <p:spTgt spid="11"/>
                                        </p:tgtEl>
                                        <p:attrNameLst>
                                          <p:attrName>ppt_x</p:attrName>
                                        </p:attrNameLst>
                                      </p:cBhvr>
                                      <p:tavLst>
                                        <p:tav tm="0">
                                          <p:val>
                                            <p:strVal val="#ppt_x"/>
                                          </p:val>
                                        </p:tav>
                                        <p:tav tm="100000">
                                          <p:val>
                                            <p:strVal val="#ppt_x"/>
                                          </p:val>
                                        </p:tav>
                                      </p:tavLst>
                                    </p:anim>
                                    <p:anim calcmode="lin" valueType="num">
                                      <p:cBhvr additive="base">
                                        <p:cTn id="14" dur="3000" fill="hold"/>
                                        <p:tgtEl>
                                          <p:spTgt spid="11"/>
                                        </p:tgtEl>
                                        <p:attrNameLst>
                                          <p:attrName>ppt_y</p:attrName>
                                        </p:attrNameLst>
                                      </p:cBhvr>
                                      <p:tavLst>
                                        <p:tav tm="0">
                                          <p:val>
                                            <p:strVal val="1+#ppt_h/2"/>
                                          </p:val>
                                        </p:tav>
                                        <p:tav tm="100000">
                                          <p:val>
                                            <p:strVal val="#ppt_y"/>
                                          </p:val>
                                        </p:tav>
                                      </p:tavLst>
                                    </p:anim>
                                  </p:childTnLst>
                                </p:cTn>
                              </p:par>
                              <p:par>
                                <p:cTn id="15" presetID="7" presetClass="entr" presetSubtype="2"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3000" fill="hold"/>
                                        <p:tgtEl>
                                          <p:spTgt spid="12"/>
                                        </p:tgtEl>
                                        <p:attrNameLst>
                                          <p:attrName>ppt_x</p:attrName>
                                        </p:attrNameLst>
                                      </p:cBhvr>
                                      <p:tavLst>
                                        <p:tav tm="0">
                                          <p:val>
                                            <p:strVal val="1+#ppt_w/2"/>
                                          </p:val>
                                        </p:tav>
                                        <p:tav tm="100000">
                                          <p:val>
                                            <p:strVal val="#ppt_x"/>
                                          </p:val>
                                        </p:tav>
                                      </p:tavLst>
                                    </p:anim>
                                    <p:anim calcmode="lin" valueType="num">
                                      <p:cBhvr additive="base">
                                        <p:cTn id="18" dur="3000" fill="hold"/>
                                        <p:tgtEl>
                                          <p:spTgt spid="12"/>
                                        </p:tgtEl>
                                        <p:attrNameLst>
                                          <p:attrName>ppt_y</p:attrName>
                                        </p:attrNameLst>
                                      </p:cBhvr>
                                      <p:tavLst>
                                        <p:tav tm="0">
                                          <p:val>
                                            <p:strVal val="#ppt_y"/>
                                          </p:val>
                                        </p:tav>
                                        <p:tav tm="100000">
                                          <p:val>
                                            <p:strVal val="#ppt_y"/>
                                          </p:val>
                                        </p:tav>
                                      </p:tavLst>
                                    </p:anim>
                                  </p:childTnLst>
                                </p:cTn>
                              </p:par>
                              <p:par>
                                <p:cTn id="19" presetID="7" presetClass="entr" presetSubtype="8"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3000" fill="hold"/>
                                        <p:tgtEl>
                                          <p:spTgt spid="14"/>
                                        </p:tgtEl>
                                        <p:attrNameLst>
                                          <p:attrName>ppt_x</p:attrName>
                                        </p:attrNameLst>
                                      </p:cBhvr>
                                      <p:tavLst>
                                        <p:tav tm="0">
                                          <p:val>
                                            <p:strVal val="0-#ppt_w/2"/>
                                          </p:val>
                                        </p:tav>
                                        <p:tav tm="100000">
                                          <p:val>
                                            <p:strVal val="#ppt_x"/>
                                          </p:val>
                                        </p:tav>
                                      </p:tavLst>
                                    </p:anim>
                                    <p:anim calcmode="lin" valueType="num">
                                      <p:cBhvr additive="base">
                                        <p:cTn id="22" dur="3000" fill="hold"/>
                                        <p:tgtEl>
                                          <p:spTgt spid="14"/>
                                        </p:tgtEl>
                                        <p:attrNameLst>
                                          <p:attrName>ppt_y</p:attrName>
                                        </p:attrNameLst>
                                      </p:cBhvr>
                                      <p:tavLst>
                                        <p:tav tm="0">
                                          <p:val>
                                            <p:strVal val="#ppt_y"/>
                                          </p:val>
                                        </p:tav>
                                        <p:tav tm="100000">
                                          <p:val>
                                            <p:strVal val="#ppt_y"/>
                                          </p:val>
                                        </p:tav>
                                      </p:tavLst>
                                    </p:anim>
                                  </p:childTnLst>
                                </p:cTn>
                              </p:par>
                              <p:par>
                                <p:cTn id="23" presetID="7" presetClass="entr" presetSubtype="1" fill="hold" grpId="0" nodeType="withEffect">
                                  <p:stCondLst>
                                    <p:cond delay="100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2000" fill="hold"/>
                                        <p:tgtEl>
                                          <p:spTgt spid="13"/>
                                        </p:tgtEl>
                                        <p:attrNameLst>
                                          <p:attrName>ppt_x</p:attrName>
                                        </p:attrNameLst>
                                      </p:cBhvr>
                                      <p:tavLst>
                                        <p:tav tm="0">
                                          <p:val>
                                            <p:strVal val="#ppt_x"/>
                                          </p:val>
                                        </p:tav>
                                        <p:tav tm="100000">
                                          <p:val>
                                            <p:strVal val="#ppt_x"/>
                                          </p:val>
                                        </p:tav>
                                      </p:tavLst>
                                    </p:anim>
                                    <p:anim calcmode="lin" valueType="num">
                                      <p:cBhvr additive="base">
                                        <p:cTn id="26" dur="2000" fill="hold"/>
                                        <p:tgtEl>
                                          <p:spTgt spid="13"/>
                                        </p:tgtEl>
                                        <p:attrNameLst>
                                          <p:attrName>ppt_y</p:attrName>
                                        </p:attrNameLst>
                                      </p:cBhvr>
                                      <p:tavLst>
                                        <p:tav tm="0">
                                          <p:val>
                                            <p:strVal val="0-#ppt_h/2"/>
                                          </p:val>
                                        </p:tav>
                                        <p:tav tm="100000">
                                          <p:val>
                                            <p:strVal val="#ppt_y"/>
                                          </p:val>
                                        </p:tav>
                                      </p:tavLst>
                                    </p:anim>
                                  </p:childTnLst>
                                </p:cTn>
                              </p:par>
                              <p:par>
                                <p:cTn id="27" presetID="6" presetClass="emph" presetSubtype="0" fill="hold" nodeType="withEffect">
                                  <p:stCondLst>
                                    <p:cond delay="0"/>
                                  </p:stCondLst>
                                  <p:childTnLst>
                                    <p:animScale>
                                      <p:cBhvr>
                                        <p:cTn id="28" dur="2000" fill="hold"/>
                                        <p:tgtEl>
                                          <p:spTgt spid="7170"/>
                                        </p:tgtEl>
                                      </p:cBhvr>
                                      <p:by x="150000" y="150000"/>
                                    </p:animScale>
                                  </p:childTnLst>
                                </p:cTn>
                              </p:par>
                              <p:par>
                                <p:cTn id="29" presetID="45" presetClass="entr" presetSubtype="0" fill="hold" grpId="0" nodeType="withEffect">
                                  <p:stCondLst>
                                    <p:cond delay="1000"/>
                                  </p:stCondLst>
                                  <p:iterate type="wd">
                                    <p:tmPct val="10000"/>
                                  </p:iterate>
                                  <p:childTnLst>
                                    <p:set>
                                      <p:cBhvr>
                                        <p:cTn id="30" dur="1" fill="hold">
                                          <p:stCondLst>
                                            <p:cond delay="0"/>
                                          </p:stCondLst>
                                        </p:cTn>
                                        <p:tgtEl>
                                          <p:spTgt spid="16"/>
                                        </p:tgtEl>
                                        <p:attrNameLst>
                                          <p:attrName>style.visibility</p:attrName>
                                        </p:attrNameLst>
                                      </p:cBhvr>
                                      <p:to>
                                        <p:strVal val="visible"/>
                                      </p:to>
                                    </p:set>
                                    <p:animEffect transition="in" filter="fade">
                                      <p:cBhvr>
                                        <p:cTn id="31" dur="2000"/>
                                        <p:tgtEl>
                                          <p:spTgt spid="16"/>
                                        </p:tgtEl>
                                      </p:cBhvr>
                                    </p:animEffect>
                                    <p:anim calcmode="lin" valueType="num">
                                      <p:cBhvr>
                                        <p:cTn id="32" dur="2000" fill="hold"/>
                                        <p:tgtEl>
                                          <p:spTgt spid="16"/>
                                        </p:tgtEl>
                                        <p:attrNameLst>
                                          <p:attrName>ppt_w</p:attrName>
                                        </p:attrNameLst>
                                      </p:cBhvr>
                                      <p:tavLst>
                                        <p:tav tm="0" fmla="#ppt_w*sin(2.5*pi*$)">
                                          <p:val>
                                            <p:fltVal val="0"/>
                                          </p:val>
                                        </p:tav>
                                        <p:tav tm="100000">
                                          <p:val>
                                            <p:fltVal val="1"/>
                                          </p:val>
                                        </p:tav>
                                      </p:tavLst>
                                    </p:anim>
                                    <p:anim calcmode="lin" valueType="num">
                                      <p:cBhvr>
                                        <p:cTn id="33" dur="2000" fill="hold"/>
                                        <p:tgtEl>
                                          <p:spTgt spid="16"/>
                                        </p:tgtEl>
                                        <p:attrNameLst>
                                          <p:attrName>ppt_h</p:attrName>
                                        </p:attrNameLst>
                                      </p:cBhvr>
                                      <p:tavLst>
                                        <p:tav tm="0">
                                          <p:val>
                                            <p:strVal val="#ppt_h"/>
                                          </p:val>
                                        </p:tav>
                                        <p:tav tm="100000">
                                          <p:val>
                                            <p:strVal val="#ppt_h"/>
                                          </p:val>
                                        </p:tav>
                                      </p:tavLst>
                                    </p:anim>
                                  </p:childTnLst>
                                </p:cTn>
                              </p:par>
                              <p:par>
                                <p:cTn id="34" presetID="6" presetClass="emph" presetSubtype="0" fill="hold" nodeType="withEffect">
                                  <p:stCondLst>
                                    <p:cond delay="0"/>
                                  </p:stCondLst>
                                  <p:childTnLst>
                                    <p:animScale>
                                      <p:cBhvr>
                                        <p:cTn id="35" dur="2000" fill="hold"/>
                                        <p:tgtEl>
                                          <p:spTgt spid="7172"/>
                                        </p:tgtEl>
                                      </p:cBhvr>
                                      <p:by x="150000" y="150000"/>
                                    </p:animScale>
                                  </p:childTnLst>
                                </p:cTn>
                              </p:par>
                              <p:par>
                                <p:cTn id="36" presetID="22" presetClass="entr" presetSubtype="8"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1000"/>
                                        <p:tgtEl>
                                          <p:spTgt spid="17"/>
                                        </p:tgtEl>
                                      </p:cBhvr>
                                    </p:animEffect>
                                  </p:childTnLst>
                                </p:cTn>
                              </p:par>
                              <p:par>
                                <p:cTn id="39" presetID="6" presetClass="emph" presetSubtype="0" fill="hold" nodeType="withEffect">
                                  <p:stCondLst>
                                    <p:cond delay="0"/>
                                  </p:stCondLst>
                                  <p:childTnLst>
                                    <p:animScale>
                                      <p:cBhvr>
                                        <p:cTn id="40" dur="2000" fill="hold"/>
                                        <p:tgtEl>
                                          <p:spTgt spid="7174"/>
                                        </p:tgtEl>
                                      </p:cBhvr>
                                      <p:by x="150000" y="150000"/>
                                    </p:animScale>
                                  </p:childTnLst>
                                </p:cTn>
                              </p:par>
                              <p:par>
                                <p:cTn id="41" presetID="9"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dissolve">
                                      <p:cBhvr>
                                        <p:cTn id="43" dur="1000"/>
                                        <p:tgtEl>
                                          <p:spTgt spid="18"/>
                                        </p:tgtEl>
                                      </p:cBhvr>
                                    </p:animEffect>
                                  </p:childTnLst>
                                </p:cTn>
                              </p:par>
                              <p:par>
                                <p:cTn id="44" presetID="6" presetClass="emph" presetSubtype="0" fill="hold" nodeType="withEffect">
                                  <p:stCondLst>
                                    <p:cond delay="0"/>
                                  </p:stCondLst>
                                  <p:childTnLst>
                                    <p:animScale>
                                      <p:cBhvr>
                                        <p:cTn id="45" dur="2000" fill="hold"/>
                                        <p:tgtEl>
                                          <p:spTgt spid="7176"/>
                                        </p:tgtEl>
                                      </p:cBhvr>
                                      <p:by x="150000" y="150000"/>
                                    </p:animScale>
                                  </p:childTnLst>
                                </p:cTn>
                              </p:par>
                              <p:par>
                                <p:cTn id="46" presetID="53" presetClass="entr" presetSubtype="0"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animEffect transition="in" filter="fade">
                                      <p:cBhvr>
                                        <p:cTn id="50" dur="500"/>
                                        <p:tgtEl>
                                          <p:spTgt spid="19"/>
                                        </p:tgtEl>
                                      </p:cBhvr>
                                    </p:animEffect>
                                  </p:childTnLst>
                                </p:cTn>
                              </p:par>
                              <p:par>
                                <p:cTn id="51" presetID="6" presetClass="emph" presetSubtype="0" fill="hold" nodeType="withEffect">
                                  <p:stCondLst>
                                    <p:cond delay="0"/>
                                  </p:stCondLst>
                                  <p:childTnLst>
                                    <p:animScale>
                                      <p:cBhvr>
                                        <p:cTn id="52" dur="2000" fill="hold"/>
                                        <p:tgtEl>
                                          <p:spTgt spid="7178"/>
                                        </p:tgtEl>
                                      </p:cBhvr>
                                      <p:by x="150000" y="150000"/>
                                    </p:animScale>
                                  </p:childTnLst>
                                </p:cTn>
                              </p:par>
                              <p:par>
                                <p:cTn id="53" presetID="12" presetClass="entr" presetSubtype="4"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slide(fromBottom)">
                                      <p:cBhvr>
                                        <p:cTn id="55" dur="1000"/>
                                        <p:tgtEl>
                                          <p:spTgt spid="20"/>
                                        </p:tgtEl>
                                      </p:cBhvr>
                                    </p:animEffect>
                                  </p:childTnLst>
                                </p:cTn>
                              </p:par>
                              <p:par>
                                <p:cTn id="56" presetID="10" presetClass="emph" presetSubtype="0" fill="hold" grpId="0" nodeType="withEffect">
                                  <p:stCondLst>
                                    <p:cond delay="2500"/>
                                  </p:stCondLst>
                                  <p:iterate type="lt">
                                    <p:tmPct val="5000"/>
                                  </p:iterate>
                                  <p:childTnLst>
                                    <p:anim calcmode="discrete" valueType="str">
                                      <p:cBhvr override="childStyle">
                                        <p:cTn id="57" dur="2000" fill="hold"/>
                                        <p:tgtEl>
                                          <p:spTgt spid="15"/>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58" fill="hold" display="0">
                  <p:stCondLst>
                    <p:cond delay="indefinite"/>
                  </p:stCondLst>
                  <p:endCondLst>
                    <p:cond evt="onNext" delay="0">
                      <p:tgtEl>
                        <p:sldTgt/>
                      </p:tgtEl>
                    </p:cond>
                    <p:cond evt="onPrev" delay="0">
                      <p:tgtEl>
                        <p:sldTgt/>
                      </p:tgtEl>
                    </p:cond>
                    <p:cond evt="onStopAudio" delay="0">
                      <p:tgtEl>
                        <p:sldTgt/>
                      </p:tgtEl>
                    </p:cond>
                  </p:endCondLst>
                </p:cTn>
                <p:tgtEl>
                  <p:spTgt spid="21"/>
                </p:tgtEl>
              </p:cMediaNode>
            </p:audio>
          </p:childTnLst>
        </p:cTn>
      </p:par>
    </p:tnLst>
    <p:bldLst>
      <p:bldP spid="10" grpId="0"/>
      <p:bldP spid="11" grpId="0"/>
      <p:bldP spid="12" grpId="0"/>
      <p:bldP spid="14" grpId="0"/>
      <p:bldP spid="13" grpId="0"/>
      <p:bldP spid="15" grpId="0"/>
      <p:bldP spid="16" grpId="0"/>
      <p:bldP spid="17" grpId="0"/>
      <p:bldP spid="18" grpId="0"/>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alpha val="70000"/>
          </a:schemeClr>
        </a:solidFill>
        <a:effectLst/>
      </p:bgPr>
    </p:bg>
    <p:spTree>
      <p:nvGrpSpPr>
        <p:cNvPr id="1" name=""/>
        <p:cNvGrpSpPr/>
        <p:nvPr/>
      </p:nvGrpSpPr>
      <p:grpSpPr>
        <a:xfrm>
          <a:off x="0" y="0"/>
          <a:ext cx="0" cy="0"/>
          <a:chOff x="0" y="0"/>
          <a:chExt cx="0" cy="0"/>
        </a:xfrm>
      </p:grpSpPr>
      <p:pic>
        <p:nvPicPr>
          <p:cNvPr id="6146" name="Picture 2" descr="http://t3.gstatic.com/images?q=tbn:bOIPepWUtYJCjM:http://media.katu.com/images/mount_helens_split.jpg">
            <a:hlinkClick r:id="rId3"/>
          </p:cNvPr>
          <p:cNvPicPr>
            <a:picLocks noChangeAspect="1" noChangeArrowheads="1"/>
          </p:cNvPicPr>
          <p:nvPr/>
        </p:nvPicPr>
        <p:blipFill>
          <a:blip r:embed="rId4" cstate="print"/>
          <a:srcRect/>
          <a:stretch>
            <a:fillRect/>
          </a:stretch>
        </p:blipFill>
        <p:spPr bwMode="auto">
          <a:xfrm>
            <a:off x="304800" y="5334000"/>
            <a:ext cx="1616467" cy="1219200"/>
          </a:xfrm>
          <a:prstGeom prst="rect">
            <a:avLst/>
          </a:prstGeom>
          <a:noFill/>
        </p:spPr>
      </p:pic>
      <p:pic>
        <p:nvPicPr>
          <p:cNvPr id="4" name="Picture 3" descr="volcanoes9.jpg"/>
          <p:cNvPicPr>
            <a:picLocks noChangeAspect="1"/>
          </p:cNvPicPr>
          <p:nvPr/>
        </p:nvPicPr>
        <p:blipFill>
          <a:blip r:embed="rId5" cstate="print"/>
          <a:stretch>
            <a:fillRect/>
          </a:stretch>
        </p:blipFill>
        <p:spPr>
          <a:xfrm>
            <a:off x="7543800" y="1371600"/>
            <a:ext cx="1419225" cy="2120489"/>
          </a:xfrm>
          <a:prstGeom prst="rect">
            <a:avLst/>
          </a:prstGeom>
        </p:spPr>
      </p:pic>
      <p:sp>
        <p:nvSpPr>
          <p:cNvPr id="6" name="TextBox 5"/>
          <p:cNvSpPr txBox="1"/>
          <p:nvPr/>
        </p:nvSpPr>
        <p:spPr>
          <a:xfrm>
            <a:off x="2209800" y="1752600"/>
            <a:ext cx="4800600" cy="3785652"/>
          </a:xfrm>
          <a:prstGeom prst="rect">
            <a:avLst/>
          </a:prstGeom>
          <a:noFill/>
        </p:spPr>
        <p:txBody>
          <a:bodyPr wrap="square" rtlCol="0">
            <a:spAutoFit/>
          </a:bodyPr>
          <a:lstStyle/>
          <a:p>
            <a:r>
              <a:rPr lang="en-US" sz="2000" dirty="0" smtClean="0">
                <a:solidFill>
                  <a:schemeClr val="bg1"/>
                </a:solidFill>
                <a:latin typeface="Arno Pro SmText" pitchFamily="18" charset="0"/>
              </a:rPr>
              <a:t>Mt. St. Helens is located in Skamania county in Washington. It erupted on the 18</a:t>
            </a:r>
            <a:r>
              <a:rPr lang="en-US" sz="2000" baseline="30000" dirty="0" smtClean="0">
                <a:solidFill>
                  <a:schemeClr val="bg1"/>
                </a:solidFill>
                <a:latin typeface="Arno Pro SmText" pitchFamily="18" charset="0"/>
              </a:rPr>
              <a:t>th</a:t>
            </a:r>
            <a:r>
              <a:rPr lang="en-US" sz="2000" dirty="0" smtClean="0">
                <a:solidFill>
                  <a:schemeClr val="bg1"/>
                </a:solidFill>
                <a:latin typeface="Arno Pro SmText" pitchFamily="18" charset="0"/>
              </a:rPr>
              <a:t> of May 1980 after lying dormant for 120 years. Scientists had been watching the volcano for months. There was a huge bulge in the volcano’s side because the lava was moving upward and therefore an eruption was imminent. The blast ripped a huge hole in the once cone shaped volcano, flattened forests for miles around and rained ash over cities as far away as Oklahoma. Fifty seven people died when Mt. St. Helens erupted.     </a:t>
            </a:r>
            <a:endParaRPr lang="en-US" sz="2000" dirty="0">
              <a:solidFill>
                <a:schemeClr val="bg1"/>
              </a:solidFill>
              <a:latin typeface="Arno Pro SmText" pitchFamily="18" charset="0"/>
            </a:endParaRPr>
          </a:p>
        </p:txBody>
      </p:sp>
      <p:pic>
        <p:nvPicPr>
          <p:cNvPr id="6148" name="Picture 4" descr="http://t1.gstatic.com/images?q=tbn:_oQ9sHQ_PQqLAM:http://www.wvdhsem.gov/WV_Disaster_Library/Library/Volcano/Mt%2520St%2520Helens_files/image013.gif">
            <a:hlinkClick r:id="rId6"/>
          </p:cNvPr>
          <p:cNvPicPr>
            <a:picLocks noChangeAspect="1" noChangeArrowheads="1"/>
          </p:cNvPicPr>
          <p:nvPr/>
        </p:nvPicPr>
        <p:blipFill>
          <a:blip r:embed="rId7" cstate="print"/>
          <a:srcRect/>
          <a:stretch>
            <a:fillRect/>
          </a:stretch>
        </p:blipFill>
        <p:spPr bwMode="auto">
          <a:xfrm>
            <a:off x="7772400" y="4495800"/>
            <a:ext cx="1066800" cy="1683745"/>
          </a:xfrm>
          <a:prstGeom prst="rect">
            <a:avLst/>
          </a:prstGeom>
          <a:noFill/>
        </p:spPr>
      </p:pic>
      <p:sp>
        <p:nvSpPr>
          <p:cNvPr id="8" name="TextBox 7"/>
          <p:cNvSpPr txBox="1"/>
          <p:nvPr/>
        </p:nvSpPr>
        <p:spPr>
          <a:xfrm>
            <a:off x="381000" y="6581001"/>
            <a:ext cx="609600" cy="276999"/>
          </a:xfrm>
          <a:prstGeom prst="rect">
            <a:avLst/>
          </a:prstGeom>
          <a:noFill/>
        </p:spPr>
        <p:txBody>
          <a:bodyPr wrap="square" rtlCol="0">
            <a:spAutoFit/>
          </a:bodyPr>
          <a:lstStyle/>
          <a:p>
            <a:r>
              <a:rPr lang="en-US" sz="1200" dirty="0" smtClean="0">
                <a:solidFill>
                  <a:schemeClr val="bg1"/>
                </a:solidFill>
              </a:rPr>
              <a:t>Before</a:t>
            </a:r>
            <a:endParaRPr lang="en-US" sz="1200" dirty="0">
              <a:solidFill>
                <a:schemeClr val="bg1"/>
              </a:solidFill>
            </a:endParaRPr>
          </a:p>
        </p:txBody>
      </p:sp>
      <p:sp>
        <p:nvSpPr>
          <p:cNvPr id="9" name="TextBox 8"/>
          <p:cNvSpPr txBox="1"/>
          <p:nvPr/>
        </p:nvSpPr>
        <p:spPr>
          <a:xfrm>
            <a:off x="1295400" y="6581001"/>
            <a:ext cx="533400" cy="276999"/>
          </a:xfrm>
          <a:prstGeom prst="rect">
            <a:avLst/>
          </a:prstGeom>
          <a:noFill/>
        </p:spPr>
        <p:txBody>
          <a:bodyPr wrap="square" rtlCol="0">
            <a:spAutoFit/>
          </a:bodyPr>
          <a:lstStyle/>
          <a:p>
            <a:r>
              <a:rPr lang="en-US" sz="1200" dirty="0" smtClean="0">
                <a:solidFill>
                  <a:schemeClr val="bg1"/>
                </a:solidFill>
              </a:rPr>
              <a:t>After</a:t>
            </a:r>
            <a:endParaRPr lang="en-US" sz="1200" dirty="0">
              <a:solidFill>
                <a:schemeClr val="bg1"/>
              </a:solidFill>
            </a:endParaRPr>
          </a:p>
        </p:txBody>
      </p:sp>
      <p:sp>
        <p:nvSpPr>
          <p:cNvPr id="11" name="TextBox 10"/>
          <p:cNvSpPr txBox="1"/>
          <p:nvPr/>
        </p:nvSpPr>
        <p:spPr>
          <a:xfrm>
            <a:off x="152400" y="3124200"/>
            <a:ext cx="1828800" cy="461665"/>
          </a:xfrm>
          <a:prstGeom prst="rect">
            <a:avLst/>
          </a:prstGeom>
          <a:noFill/>
        </p:spPr>
        <p:txBody>
          <a:bodyPr wrap="square" rtlCol="0">
            <a:spAutoFit/>
          </a:bodyPr>
          <a:lstStyle/>
          <a:p>
            <a:r>
              <a:rPr lang="en-US" sz="1200" dirty="0" smtClean="0">
                <a:solidFill>
                  <a:schemeClr val="bg1"/>
                </a:solidFill>
              </a:rPr>
              <a:t>The crater in  the cone of Mt. St. Helens.</a:t>
            </a:r>
            <a:endParaRPr lang="en-US" sz="1200" dirty="0">
              <a:solidFill>
                <a:schemeClr val="bg1"/>
              </a:solidFill>
            </a:endParaRPr>
          </a:p>
        </p:txBody>
      </p:sp>
      <p:sp>
        <p:nvSpPr>
          <p:cNvPr id="12" name="TextBox 11"/>
          <p:cNvSpPr txBox="1"/>
          <p:nvPr/>
        </p:nvSpPr>
        <p:spPr>
          <a:xfrm>
            <a:off x="7696200" y="3581400"/>
            <a:ext cx="1143000" cy="461665"/>
          </a:xfrm>
          <a:prstGeom prst="rect">
            <a:avLst/>
          </a:prstGeom>
          <a:noFill/>
        </p:spPr>
        <p:txBody>
          <a:bodyPr wrap="square" rtlCol="0">
            <a:spAutoFit/>
          </a:bodyPr>
          <a:lstStyle/>
          <a:p>
            <a:r>
              <a:rPr lang="en-US" sz="1200" dirty="0" smtClean="0">
                <a:solidFill>
                  <a:schemeClr val="bg1"/>
                </a:solidFill>
              </a:rPr>
              <a:t>Mt. St. Helens erupting.</a:t>
            </a:r>
            <a:endParaRPr lang="en-US" sz="1200" dirty="0">
              <a:solidFill>
                <a:schemeClr val="bg1"/>
              </a:solidFill>
            </a:endParaRPr>
          </a:p>
        </p:txBody>
      </p:sp>
      <p:sp>
        <p:nvSpPr>
          <p:cNvPr id="13" name="TextBox 12"/>
          <p:cNvSpPr txBox="1"/>
          <p:nvPr/>
        </p:nvSpPr>
        <p:spPr>
          <a:xfrm>
            <a:off x="7467600" y="6211669"/>
            <a:ext cx="1905000" cy="646331"/>
          </a:xfrm>
          <a:prstGeom prst="rect">
            <a:avLst/>
          </a:prstGeom>
          <a:noFill/>
        </p:spPr>
        <p:txBody>
          <a:bodyPr wrap="square" rtlCol="0">
            <a:spAutoFit/>
          </a:bodyPr>
          <a:lstStyle/>
          <a:p>
            <a:r>
              <a:rPr lang="en-US" sz="1200" dirty="0" smtClean="0">
                <a:solidFill>
                  <a:schemeClr val="bg1"/>
                </a:solidFill>
              </a:rPr>
              <a:t>Diagram of the stages in which Mt. St. Helens erupted.</a:t>
            </a:r>
            <a:endParaRPr lang="en-US" sz="1200" dirty="0">
              <a:solidFill>
                <a:schemeClr val="bg1"/>
              </a:solidFill>
            </a:endParaRPr>
          </a:p>
        </p:txBody>
      </p:sp>
      <p:sp>
        <p:nvSpPr>
          <p:cNvPr id="15" name="Rectangle 14"/>
          <p:cNvSpPr/>
          <p:nvPr/>
        </p:nvSpPr>
        <p:spPr>
          <a:xfrm>
            <a:off x="2514601" y="457200"/>
            <a:ext cx="4232248" cy="923330"/>
          </a:xfrm>
          <a:prstGeom prst="rect">
            <a:avLst/>
          </a:prstGeom>
          <a:noFill/>
        </p:spPr>
        <p:txBody>
          <a:bodyPr wrap="non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en-US" sz="5400" b="1" dirty="0" smtClean="0">
                <a:ln/>
                <a:solidFill>
                  <a:schemeClr val="accent5">
                    <a:tint val="50000"/>
                    <a:satMod val="180000"/>
                  </a:schemeClr>
                </a:solidFill>
              </a:rPr>
              <a:t>M</a:t>
            </a:r>
            <a:r>
              <a:rPr lang="en-US" sz="5400" b="1" cap="none" spc="0" dirty="0" smtClean="0">
                <a:ln/>
                <a:solidFill>
                  <a:schemeClr val="accent5">
                    <a:tint val="50000"/>
                    <a:satMod val="180000"/>
                  </a:schemeClr>
                </a:solidFill>
                <a:effectLst/>
              </a:rPr>
              <a:t>t. St. Helens</a:t>
            </a:r>
            <a:endParaRPr lang="en-US" sz="5400" b="1" cap="none" spc="0" dirty="0">
              <a:ln/>
              <a:solidFill>
                <a:schemeClr val="accent5">
                  <a:tint val="50000"/>
                  <a:satMod val="180000"/>
                </a:schemeClr>
              </a:solidFill>
              <a:effectLst/>
            </a:endParaRPr>
          </a:p>
        </p:txBody>
      </p:sp>
      <p:pic>
        <p:nvPicPr>
          <p:cNvPr id="19" name="MSj00974840000[1].wav">
            <a:hlinkClick r:id="" action="ppaction://media"/>
          </p:cNvPr>
          <p:cNvPicPr>
            <a:picLocks noRot="1" noChangeAspect="1"/>
          </p:cNvPicPr>
          <p:nvPr>
            <a:wavAudioFile r:embed="rId1" name="MSj00974840000[1].wav"/>
          </p:nvPr>
        </p:nvPicPr>
        <p:blipFill>
          <a:blip r:embed="rId8" cstate="print"/>
          <a:stretch>
            <a:fillRect/>
          </a:stretch>
        </p:blipFill>
        <p:spPr>
          <a:xfrm>
            <a:off x="1752600" y="1828800"/>
            <a:ext cx="304800" cy="304800"/>
          </a:xfrm>
          <a:prstGeom prst="rect">
            <a:avLst/>
          </a:prstGeom>
        </p:spPr>
      </p:pic>
      <p:pic>
        <p:nvPicPr>
          <p:cNvPr id="2" name="Picture 2" descr="http://t0.gstatic.com/images?q=tbn:NWH4n6ibFdpxvM:http://volcanoes.usgs.gov/Imgs/Jpg/MSH/30210600_063_large.jpg">
            <a:hlinkClick r:id="rId9"/>
          </p:cNvPr>
          <p:cNvPicPr>
            <a:picLocks noChangeAspect="1" noChangeArrowheads="1"/>
          </p:cNvPicPr>
          <p:nvPr/>
        </p:nvPicPr>
        <p:blipFill>
          <a:blip r:embed="rId10" cstate="print"/>
          <a:srcRect/>
          <a:stretch>
            <a:fillRect/>
          </a:stretch>
        </p:blipFill>
        <p:spPr bwMode="auto">
          <a:xfrm>
            <a:off x="0" y="1752600"/>
            <a:ext cx="2081373" cy="1295400"/>
          </a:xfrm>
          <a:prstGeom prst="rect">
            <a:avLst/>
          </a:prstGeom>
          <a:noFill/>
        </p:spPr>
      </p:pic>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mph" presetSubtype="0" grpId="2" nodeType="afterEffect">
                                  <p:stCondLst>
                                    <p:cond delay="0"/>
                                  </p:stCondLst>
                                  <p:iterate type="lt">
                                    <p:tmAbs val="0"/>
                                  </p:iterate>
                                  <p:childTnLst>
                                    <p:set>
                                      <p:cBhvr override="childStyle">
                                        <p:cTn id="6" dur="5000"/>
                                        <p:tgtEl>
                                          <p:spTgt spid="15"/>
                                        </p:tgtEl>
                                        <p:attrNameLst>
                                          <p:attrName>style.fontFamily</p:attrName>
                                        </p:attrNameLst>
                                      </p:cBhvr>
                                      <p:to>
                                        <p:strVal val="AL Uncle Charles"/>
                                      </p:to>
                                    </p:set>
                                  </p:childTnLst>
                                </p:cTn>
                              </p:par>
                              <p:par>
                                <p:cTn id="7" presetID="20" presetClass="emph" presetSubtype="0" fill="hold" grpId="1" nodeType="withEffect">
                                  <p:stCondLst>
                                    <p:cond delay="0"/>
                                  </p:stCondLst>
                                  <p:iterate type="lt">
                                    <p:tmPct val="10000"/>
                                  </p:iterate>
                                  <p:childTnLst>
                                    <p:set>
                                      <p:cBhvr override="childStyle">
                                        <p:cTn id="8" dur="1000" autoRev="1" fill="hold"/>
                                        <p:tgtEl>
                                          <p:spTgt spid="15"/>
                                        </p:tgtEl>
                                        <p:attrNameLst>
                                          <p:attrName>style.color</p:attrName>
                                        </p:attrNameLst>
                                      </p:cBhvr>
                                      <p:to>
                                        <p:clrVal>
                                          <a:srgbClr val="0D52DD"/>
                                        </p:clrVal>
                                      </p:to>
                                    </p:set>
                                    <p:set>
                                      <p:cBhvr>
                                        <p:cTn id="9" dur="1000" autoRev="1" fill="hold"/>
                                        <p:tgtEl>
                                          <p:spTgt spid="15"/>
                                        </p:tgtEl>
                                        <p:attrNameLst>
                                          <p:attrName>fillcolor</p:attrName>
                                        </p:attrNameLst>
                                      </p:cBhvr>
                                      <p:to>
                                        <p:clrVal>
                                          <a:srgbClr val="0D52DD"/>
                                        </p:clrVal>
                                      </p:to>
                                    </p:set>
                                    <p:set>
                                      <p:cBhvr>
                                        <p:cTn id="10" dur="1000" autoRev="1" fill="hold"/>
                                        <p:tgtEl>
                                          <p:spTgt spid="15"/>
                                        </p:tgtEl>
                                        <p:attrNameLst>
                                          <p:attrName>fill.type</p:attrName>
                                        </p:attrNameLst>
                                      </p:cBhvr>
                                      <p:to>
                                        <p:strVal val="solid"/>
                                      </p:to>
                                    </p:set>
                                  </p:childTnLst>
                                </p:cTn>
                              </p:par>
                              <p:par>
                                <p:cTn id="11" presetID="8" presetClass="emph" presetSubtype="0" fill="hold" grpId="0" nodeType="withEffect">
                                  <p:stCondLst>
                                    <p:cond delay="0"/>
                                  </p:stCondLst>
                                  <p:iterate type="lt">
                                    <p:tmPct val="10000"/>
                                  </p:iterate>
                                  <p:childTnLst>
                                    <p:animRot by="21600000">
                                      <p:cBhvr>
                                        <p:cTn id="12" dur="2000" fill="hold"/>
                                        <p:tgtEl>
                                          <p:spTgt spid="15"/>
                                        </p:tgtEl>
                                        <p:attrNameLst>
                                          <p:attrName>r</p:attrName>
                                        </p:attrNameLst>
                                      </p:cBhvr>
                                    </p:animRot>
                                  </p:childTnLst>
                                </p:cTn>
                              </p:par>
                            </p:childTnLst>
                          </p:cTn>
                        </p:par>
                        <p:par>
                          <p:cTn id="13" fill="hold">
                            <p:stCondLst>
                              <p:cond delay="5000"/>
                            </p:stCondLst>
                            <p:childTnLst>
                              <p:par>
                                <p:cTn id="14" presetID="8" presetClass="emph" presetSubtype="0" fill="hold" nodeType="afterEffect">
                                  <p:stCondLst>
                                    <p:cond delay="0"/>
                                  </p:stCondLst>
                                  <p:childTnLst>
                                    <p:animRot by="43200000">
                                      <p:cBhvr>
                                        <p:cTn id="15" dur="500" fill="hold"/>
                                        <p:tgtEl>
                                          <p:spTgt spid="4"/>
                                        </p:tgtEl>
                                        <p:attrNameLst>
                                          <p:attrName>r</p:attrName>
                                        </p:attrNameLst>
                                      </p:cBhvr>
                                    </p:animRot>
                                  </p:childTnLst>
                                </p:cTn>
                              </p:par>
                              <p:par>
                                <p:cTn id="16" presetID="8" presetClass="emph" presetSubtype="0" fill="hold" nodeType="withEffect">
                                  <p:stCondLst>
                                    <p:cond delay="0"/>
                                  </p:stCondLst>
                                  <p:childTnLst>
                                    <p:animRot by="43200000">
                                      <p:cBhvr>
                                        <p:cTn id="17" dur="500" fill="hold"/>
                                        <p:tgtEl>
                                          <p:spTgt spid="6148"/>
                                        </p:tgtEl>
                                        <p:attrNameLst>
                                          <p:attrName>r</p:attrName>
                                        </p:attrNameLst>
                                      </p:cBhvr>
                                    </p:animRot>
                                  </p:childTnLst>
                                </p:cTn>
                              </p:par>
                              <p:par>
                                <p:cTn id="18" presetID="8" presetClass="emph" presetSubtype="0" fill="hold" nodeType="withEffect">
                                  <p:stCondLst>
                                    <p:cond delay="0"/>
                                  </p:stCondLst>
                                  <p:childTnLst>
                                    <p:animRot by="43200000">
                                      <p:cBhvr>
                                        <p:cTn id="19" dur="500" fill="hold"/>
                                        <p:tgtEl>
                                          <p:spTgt spid="2"/>
                                        </p:tgtEl>
                                        <p:attrNameLst>
                                          <p:attrName>r</p:attrName>
                                        </p:attrNameLst>
                                      </p:cBhvr>
                                    </p:animRot>
                                  </p:childTnLst>
                                </p:cTn>
                              </p:par>
                              <p:par>
                                <p:cTn id="20" presetID="8" presetClass="emph" presetSubtype="0" fill="hold" nodeType="withEffect">
                                  <p:stCondLst>
                                    <p:cond delay="0"/>
                                  </p:stCondLst>
                                  <p:childTnLst>
                                    <p:animRot by="43200000">
                                      <p:cBhvr>
                                        <p:cTn id="21" dur="500" fill="hold"/>
                                        <p:tgtEl>
                                          <p:spTgt spid="6146"/>
                                        </p:tgtEl>
                                        <p:attrNameLst>
                                          <p:attrName>r</p:attrName>
                                        </p:attrNameLst>
                                      </p:cBhvr>
                                    </p:animRot>
                                  </p:childTnLst>
                                </p:cTn>
                              </p:par>
                              <p:par>
                                <p:cTn id="22" presetID="8" presetClass="emph" presetSubtype="0" fill="hold" grpId="0" nodeType="withEffect">
                                  <p:stCondLst>
                                    <p:cond delay="0"/>
                                  </p:stCondLst>
                                  <p:childTnLst>
                                    <p:animRot by="43200000">
                                      <p:cBhvr>
                                        <p:cTn id="23" dur="500" fill="hold"/>
                                        <p:tgtEl>
                                          <p:spTgt spid="12"/>
                                        </p:tgtEl>
                                        <p:attrNameLst>
                                          <p:attrName>r</p:attrName>
                                        </p:attrNameLst>
                                      </p:cBhvr>
                                    </p:animRot>
                                  </p:childTnLst>
                                </p:cTn>
                              </p:par>
                              <p:par>
                                <p:cTn id="24" presetID="8" presetClass="emph" presetSubtype="0" fill="hold" grpId="0" nodeType="withEffect">
                                  <p:stCondLst>
                                    <p:cond delay="0"/>
                                  </p:stCondLst>
                                  <p:childTnLst>
                                    <p:animRot by="43200000">
                                      <p:cBhvr>
                                        <p:cTn id="25" dur="500" fill="hold"/>
                                        <p:tgtEl>
                                          <p:spTgt spid="13"/>
                                        </p:tgtEl>
                                        <p:attrNameLst>
                                          <p:attrName>r</p:attrName>
                                        </p:attrNameLst>
                                      </p:cBhvr>
                                    </p:animRot>
                                  </p:childTnLst>
                                </p:cTn>
                              </p:par>
                              <p:par>
                                <p:cTn id="26" presetID="8" presetClass="emph" presetSubtype="0" fill="hold" grpId="0" nodeType="withEffect">
                                  <p:stCondLst>
                                    <p:cond delay="0"/>
                                  </p:stCondLst>
                                  <p:childTnLst>
                                    <p:animRot by="43200000">
                                      <p:cBhvr>
                                        <p:cTn id="27" dur="500" fill="hold"/>
                                        <p:tgtEl>
                                          <p:spTgt spid="9"/>
                                        </p:tgtEl>
                                        <p:attrNameLst>
                                          <p:attrName>r</p:attrName>
                                        </p:attrNameLst>
                                      </p:cBhvr>
                                    </p:animRot>
                                  </p:childTnLst>
                                </p:cTn>
                              </p:par>
                              <p:par>
                                <p:cTn id="28" presetID="8" presetClass="emph" presetSubtype="0" fill="hold" grpId="0" nodeType="withEffect">
                                  <p:stCondLst>
                                    <p:cond delay="0"/>
                                  </p:stCondLst>
                                  <p:childTnLst>
                                    <p:animRot by="43200000">
                                      <p:cBhvr>
                                        <p:cTn id="29" dur="500" fill="hold"/>
                                        <p:tgtEl>
                                          <p:spTgt spid="8"/>
                                        </p:tgtEl>
                                        <p:attrNameLst>
                                          <p:attrName>r</p:attrName>
                                        </p:attrNameLst>
                                      </p:cBhvr>
                                    </p:animRot>
                                  </p:childTnLst>
                                </p:cTn>
                              </p:par>
                              <p:par>
                                <p:cTn id="30" presetID="8" presetClass="emph" presetSubtype="0" fill="hold" grpId="0" nodeType="withEffect">
                                  <p:stCondLst>
                                    <p:cond delay="0"/>
                                  </p:stCondLst>
                                  <p:childTnLst>
                                    <p:animRot by="43200000">
                                      <p:cBhvr>
                                        <p:cTn id="31" dur="500" fill="hold"/>
                                        <p:tgtEl>
                                          <p:spTgt spid="11"/>
                                        </p:tgtEl>
                                        <p:attrNameLst>
                                          <p:attrName>r</p:attrName>
                                        </p:attrNameLst>
                                      </p:cBhvr>
                                    </p:animRot>
                                  </p:childTnLst>
                                </p:cTn>
                              </p:par>
                            </p:childTnLst>
                          </p:cTn>
                        </p:par>
                        <p:par>
                          <p:cTn id="32" fill="hold">
                            <p:stCondLst>
                              <p:cond delay="5500"/>
                            </p:stCondLst>
                            <p:childTnLst>
                              <p:par>
                                <p:cTn id="33" presetID="1" presetClass="mediacall" presetSubtype="0" fill="hold" nodeType="afterEffect">
                                  <p:stCondLst>
                                    <p:cond delay="0"/>
                                  </p:stCondLst>
                                  <p:childTnLst>
                                    <p:cmd type="call" cmd="playFrom(0.0)">
                                      <p:cBhvr>
                                        <p:cTn id="34" dur="2132"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5" fill="hold" display="0">
                  <p:stCondLst>
                    <p:cond delay="indefinite"/>
                  </p:stCondLst>
                  <p:endCondLst>
                    <p:cond evt="onNext" delay="0">
                      <p:tgtEl>
                        <p:sldTgt/>
                      </p:tgtEl>
                    </p:cond>
                    <p:cond evt="onPrev" delay="0">
                      <p:tgtEl>
                        <p:sldTgt/>
                      </p:tgtEl>
                    </p:cond>
                    <p:cond evt="onStopAudio" delay="0">
                      <p:tgtEl>
                        <p:sldTgt/>
                      </p:tgtEl>
                    </p:cond>
                  </p:endCondLst>
                </p:cTn>
                <p:tgtEl>
                  <p:spTgt spid="19"/>
                </p:tgtEl>
              </p:cMediaNode>
            </p:audio>
          </p:childTnLst>
        </p:cTn>
      </p:par>
    </p:tnLst>
    <p:bldLst>
      <p:bldP spid="8" grpId="0"/>
      <p:bldP spid="9" grpId="0"/>
      <p:bldP spid="11" grpId="0"/>
      <p:bldP spid="12" grpId="0"/>
      <p:bldP spid="13" grpId="0"/>
      <p:bldP spid="15" grpId="0"/>
      <p:bldP spid="15" grpId="1"/>
      <p:bldP spid="15" grpId="2"/>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tx1"/>
            </a:gs>
            <a:gs pos="45000">
              <a:srgbClr val="FF7A00"/>
            </a:gs>
            <a:gs pos="70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2971800" y="762000"/>
            <a:ext cx="2734082"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Krakatau</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TextBox 4"/>
          <p:cNvSpPr txBox="1"/>
          <p:nvPr/>
        </p:nvSpPr>
        <p:spPr>
          <a:xfrm>
            <a:off x="2133600" y="1981200"/>
            <a:ext cx="4724400" cy="3693319"/>
          </a:xfrm>
          <a:prstGeom prst="rect">
            <a:avLst/>
          </a:prstGeom>
          <a:noFill/>
        </p:spPr>
        <p:txBody>
          <a:bodyPr wrap="square" rtlCol="0">
            <a:spAutoFit/>
          </a:bodyPr>
          <a:lstStyle/>
          <a:p>
            <a:r>
              <a:rPr lang="en-US" dirty="0" smtClean="0"/>
              <a:t>Krakatau erupted on the 27 of August 1883. It was an ultra plinian eruption, 20 cubic kilometres of tephra, ash and lava was blasted out of the volcano. The bang that that Krakatau made when it erupted is said to be the loudest sound humans have ever heard. The eruption obliterated the volcanic cone of Krakatau and destroyed the island in which it sat. 36,417 people died including the victims of the tsunamis that were generated by hot pyroclastic flows entering the ocean. Now a new volcanic cone, Anak Krakatau, has risen from the seafloor where Krakatau once stood.</a:t>
            </a:r>
            <a:endParaRPr lang="en-US" dirty="0"/>
          </a:p>
        </p:txBody>
      </p:sp>
      <p:sp>
        <p:nvSpPr>
          <p:cNvPr id="6" name="TextBox 5"/>
          <p:cNvSpPr txBox="1"/>
          <p:nvPr/>
        </p:nvSpPr>
        <p:spPr>
          <a:xfrm>
            <a:off x="7543800" y="1371600"/>
            <a:ext cx="1905000" cy="276999"/>
          </a:xfrm>
          <a:prstGeom prst="rect">
            <a:avLst/>
          </a:prstGeom>
          <a:noFill/>
        </p:spPr>
        <p:txBody>
          <a:bodyPr wrap="square" rtlCol="0">
            <a:spAutoFit/>
          </a:bodyPr>
          <a:lstStyle/>
          <a:p>
            <a:r>
              <a:rPr lang="en-US" sz="1200" dirty="0" smtClean="0">
                <a:solidFill>
                  <a:schemeClr val="bg1"/>
                </a:solidFill>
              </a:rPr>
              <a:t>Anak Krakatau</a:t>
            </a:r>
            <a:endParaRPr lang="en-US" sz="1200" dirty="0">
              <a:solidFill>
                <a:schemeClr val="bg1"/>
              </a:solidFill>
            </a:endParaRPr>
          </a:p>
        </p:txBody>
      </p:sp>
      <p:sp>
        <p:nvSpPr>
          <p:cNvPr id="7" name="TextBox 6"/>
          <p:cNvSpPr txBox="1"/>
          <p:nvPr/>
        </p:nvSpPr>
        <p:spPr>
          <a:xfrm>
            <a:off x="381000" y="1676400"/>
            <a:ext cx="1371600" cy="461665"/>
          </a:xfrm>
          <a:prstGeom prst="rect">
            <a:avLst/>
          </a:prstGeom>
          <a:noFill/>
        </p:spPr>
        <p:txBody>
          <a:bodyPr wrap="square" rtlCol="0">
            <a:spAutoFit/>
          </a:bodyPr>
          <a:lstStyle/>
          <a:p>
            <a:r>
              <a:rPr lang="en-US" sz="1200" dirty="0" smtClean="0">
                <a:solidFill>
                  <a:schemeClr val="bg1"/>
                </a:solidFill>
              </a:rPr>
              <a:t>Lava erupting from Krakatau.</a:t>
            </a:r>
            <a:endParaRPr lang="en-US" sz="1200" dirty="0">
              <a:solidFill>
                <a:schemeClr val="bg1"/>
              </a:solidFill>
            </a:endParaRPr>
          </a:p>
        </p:txBody>
      </p:sp>
      <p:pic>
        <p:nvPicPr>
          <p:cNvPr id="2050" name="Picture 2" descr="http://t3.gstatic.com/images?q=tbn:pamLgw4fUFpxbM:http://www.nationalgeographic.com/forcesofnature/interactive/resources/large_img/krakatau_04.jpg">
            <a:hlinkClick r:id="rId3"/>
          </p:cNvPr>
          <p:cNvPicPr>
            <a:picLocks noChangeAspect="1" noChangeArrowheads="1"/>
          </p:cNvPicPr>
          <p:nvPr/>
        </p:nvPicPr>
        <p:blipFill>
          <a:blip r:embed="rId4" cstate="print"/>
          <a:srcRect/>
          <a:stretch>
            <a:fillRect/>
          </a:stretch>
        </p:blipFill>
        <p:spPr bwMode="auto">
          <a:xfrm>
            <a:off x="7239000" y="304800"/>
            <a:ext cx="1628775" cy="993155"/>
          </a:xfrm>
          <a:prstGeom prst="rect">
            <a:avLst/>
          </a:prstGeom>
          <a:noFill/>
        </p:spPr>
      </p:pic>
      <p:pic>
        <p:nvPicPr>
          <p:cNvPr id="2052" name="Picture 4" descr="http://t1.gstatic.com/images?q=tbn:BXfd2Lx_XIw5XM:http://fohn.net/biggest-tsunami/1883_krakatau.jpg">
            <a:hlinkClick r:id="rId5"/>
          </p:cNvPr>
          <p:cNvPicPr>
            <a:picLocks noChangeAspect="1" noChangeArrowheads="1"/>
          </p:cNvPicPr>
          <p:nvPr/>
        </p:nvPicPr>
        <p:blipFill>
          <a:blip r:embed="rId6" cstate="print"/>
          <a:srcRect/>
          <a:stretch>
            <a:fillRect/>
          </a:stretch>
        </p:blipFill>
        <p:spPr bwMode="auto">
          <a:xfrm>
            <a:off x="7696200" y="5029200"/>
            <a:ext cx="1190625" cy="1181101"/>
          </a:xfrm>
          <a:prstGeom prst="rect">
            <a:avLst/>
          </a:prstGeom>
          <a:noFill/>
        </p:spPr>
      </p:pic>
      <p:sp>
        <p:nvSpPr>
          <p:cNvPr id="10" name="TextBox 9"/>
          <p:cNvSpPr txBox="1"/>
          <p:nvPr/>
        </p:nvSpPr>
        <p:spPr>
          <a:xfrm>
            <a:off x="7620000" y="6248400"/>
            <a:ext cx="1524000" cy="646331"/>
          </a:xfrm>
          <a:prstGeom prst="rect">
            <a:avLst/>
          </a:prstGeom>
          <a:noFill/>
        </p:spPr>
        <p:txBody>
          <a:bodyPr wrap="square" rtlCol="0">
            <a:spAutoFit/>
          </a:bodyPr>
          <a:lstStyle/>
          <a:p>
            <a:r>
              <a:rPr lang="en-US" sz="1200" dirty="0" smtClean="0">
                <a:solidFill>
                  <a:schemeClr val="bg1"/>
                </a:solidFill>
              </a:rPr>
              <a:t>Photo taken of Krakatau erupting in 1883.</a:t>
            </a:r>
            <a:endParaRPr lang="en-US" sz="1200" dirty="0">
              <a:solidFill>
                <a:schemeClr val="bg1"/>
              </a:solidFill>
            </a:endParaRPr>
          </a:p>
        </p:txBody>
      </p:sp>
      <p:pic>
        <p:nvPicPr>
          <p:cNvPr id="11" name="MSj00974850000[1].wav">
            <a:hlinkClick r:id="" action="ppaction://media"/>
          </p:cNvPr>
          <p:cNvPicPr>
            <a:picLocks noRot="1" noChangeAspect="1"/>
          </p:cNvPicPr>
          <p:nvPr>
            <a:wavAudioFile r:embed="rId1" name="MSj00974850000[1].wav"/>
          </p:nvPr>
        </p:nvPicPr>
        <p:blipFill>
          <a:blip r:embed="rId7" cstate="print"/>
          <a:stretch>
            <a:fillRect/>
          </a:stretch>
        </p:blipFill>
        <p:spPr>
          <a:xfrm>
            <a:off x="457200" y="990600"/>
            <a:ext cx="304800" cy="304800"/>
          </a:xfrm>
          <a:prstGeom prst="rect">
            <a:avLst/>
          </a:prstGeom>
        </p:spPr>
      </p:pic>
      <p:pic>
        <p:nvPicPr>
          <p:cNvPr id="3074" name="Picture 2" descr="http://t0.gstatic.com/images?q=tbn:VpoUyF1GlnKIZM:http://top-10-list.org/wp-content/uploads/2009/04/volcano-krakatoa.jpg">
            <a:hlinkClick r:id="rId8"/>
          </p:cNvPr>
          <p:cNvPicPr>
            <a:picLocks noChangeAspect="1" noChangeArrowheads="1"/>
          </p:cNvPicPr>
          <p:nvPr/>
        </p:nvPicPr>
        <p:blipFill>
          <a:blip r:embed="rId9" cstate="print"/>
          <a:srcRect/>
          <a:stretch>
            <a:fillRect/>
          </a:stretch>
        </p:blipFill>
        <p:spPr bwMode="auto">
          <a:xfrm>
            <a:off x="228600" y="381000"/>
            <a:ext cx="1617306" cy="1219200"/>
          </a:xfrm>
          <a:prstGeom prst="rect">
            <a:avLst/>
          </a:prstGeom>
          <a:noFill/>
        </p:spPr>
      </p:pic>
      <p:pic>
        <p:nvPicPr>
          <p:cNvPr id="32772" name="Picture 4" descr="http://t1.gstatic.com/images?q=tbn:O4KxVUIaJ1julM:http://www.swisseduc.ch/stromboli/perm/krakatau/icons-towards/krakatau-mf8621.jpg">
            <a:hlinkClick r:id="rId10"/>
          </p:cNvPr>
          <p:cNvPicPr>
            <a:picLocks noChangeAspect="1" noChangeArrowheads="1"/>
          </p:cNvPicPr>
          <p:nvPr/>
        </p:nvPicPr>
        <p:blipFill>
          <a:blip r:embed="rId11" cstate="print"/>
          <a:srcRect/>
          <a:stretch>
            <a:fillRect/>
          </a:stretch>
        </p:blipFill>
        <p:spPr bwMode="auto">
          <a:xfrm>
            <a:off x="152400" y="5410200"/>
            <a:ext cx="1935580" cy="1285876"/>
          </a:xfrm>
          <a:prstGeom prst="rect">
            <a:avLst/>
          </a:prstGeom>
          <a:noFill/>
        </p:spPr>
      </p:pic>
    </p:spTree>
  </p:cSld>
  <p:clrMapOvr>
    <a:masterClrMapping/>
  </p:clrMapOvr>
  <p:transition spd="slow">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2000"/>
                                        <p:tgtEl>
                                          <p:spTgt spid="2050"/>
                                        </p:tgtEl>
                                      </p:cBhvr>
                                    </p:animEffect>
                                  </p:childTnLst>
                                </p:cTn>
                              </p:par>
                              <p:par>
                                <p:cTn id="11" presetID="10" presetClass="entr" presetSubtype="0" fill="hold" nodeType="withEffect">
                                  <p:stCondLst>
                                    <p:cond delay="0"/>
                                  </p:stCondLst>
                                  <p:childTnLst>
                                    <p:set>
                                      <p:cBhvr>
                                        <p:cTn id="12" dur="1" fill="hold">
                                          <p:stCondLst>
                                            <p:cond delay="0"/>
                                          </p:stCondLst>
                                        </p:cTn>
                                        <p:tgtEl>
                                          <p:spTgt spid="2052"/>
                                        </p:tgtEl>
                                        <p:attrNameLst>
                                          <p:attrName>style.visibility</p:attrName>
                                        </p:attrNameLst>
                                      </p:cBhvr>
                                      <p:to>
                                        <p:strVal val="visible"/>
                                      </p:to>
                                    </p:set>
                                    <p:animEffect transition="in" filter="fade">
                                      <p:cBhvr>
                                        <p:cTn id="13" dur="2000"/>
                                        <p:tgtEl>
                                          <p:spTgt spid="205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2000"/>
                                        <p:tgtEl>
                                          <p:spTgt spid="10"/>
                                        </p:tgtEl>
                                      </p:cBhvr>
                                    </p:animEffect>
                                  </p:childTnLst>
                                </p:cTn>
                              </p:par>
                              <p:par>
                                <p:cTn id="23" presetID="10" presetClass="entr" presetSubtype="0" fill="hold" grpId="0" nodeType="withEffect">
                                  <p:stCondLst>
                                    <p:cond delay="1500"/>
                                  </p:stCondLst>
                                  <p:iterate type="lt">
                                    <p:tmPct val="10000"/>
                                  </p:iterate>
                                  <p:childTnLst>
                                    <p:set>
                                      <p:cBhvr>
                                        <p:cTn id="24" dur="1" fill="hold">
                                          <p:stCondLst>
                                            <p:cond delay="0"/>
                                          </p:stCondLst>
                                        </p:cTn>
                                        <p:tgtEl>
                                          <p:spTgt spid="2"/>
                                        </p:tgtEl>
                                        <p:attrNameLst>
                                          <p:attrName>style.visibility</p:attrName>
                                        </p:attrNameLst>
                                      </p:cBhvr>
                                      <p:to>
                                        <p:strVal val="visible"/>
                                      </p:to>
                                    </p:set>
                                    <p:animEffect transition="in" filter="fade">
                                      <p:cBhvr>
                                        <p:cTn id="25" dur="3000"/>
                                        <p:tgtEl>
                                          <p:spTgt spid="2"/>
                                        </p:tgtEl>
                                      </p:cBhvr>
                                    </p:animEffect>
                                  </p:childTnLst>
                                </p:cTn>
                              </p:par>
                              <p:par>
                                <p:cTn id="26" presetID="10" presetClass="entr" presetSubtype="0" fill="hold" grpId="0" nodeType="withEffect">
                                  <p:stCondLst>
                                    <p:cond delay="0"/>
                                  </p:stCondLst>
                                  <p:iterate type="wd">
                                    <p:tmPct val="10000"/>
                                  </p:iterate>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9" restart="whenNotActive" fill="hold" evtFilter="cancelBubble" nodeType="interactiveSeq">
                <p:stCondLst>
                  <p:cond evt="onClick" delay="0">
                    <p:tgtEl>
                      <p:spTgt spid="11"/>
                    </p:tgtEl>
                  </p:cond>
                </p:stCondLst>
                <p:endSync evt="end" delay="0">
                  <p:rtn val="all"/>
                </p:endSync>
                <p:childTnLst>
                  <p:par>
                    <p:cTn id="30" fill="hold">
                      <p:stCondLst>
                        <p:cond delay="0"/>
                      </p:stCondLst>
                      <p:childTnLst>
                        <p:par>
                          <p:cTn id="31" fill="hold">
                            <p:stCondLst>
                              <p:cond delay="0"/>
                            </p:stCondLst>
                            <p:childTnLst>
                              <p:par>
                                <p:cTn id="32" presetID="1" presetClass="mediacall" presetSubtype="0" fill="hold" nodeType="clickEffect">
                                  <p:stCondLst>
                                    <p:cond delay="0"/>
                                  </p:stCondLst>
                                  <p:childTnLst>
                                    <p:cmd type="call" cmd="playFrom(0.0)">
                                      <p:cBhvr>
                                        <p:cTn id="33" dur="1271" fill="hold"/>
                                        <p:tgtEl>
                                          <p:spTgt spid="11"/>
                                        </p:tgtEl>
                                      </p:cBhvr>
                                    </p:cmd>
                                  </p:childTnLst>
                                </p:cTn>
                              </p:par>
                            </p:childTnLst>
                          </p:cTn>
                        </p:par>
                      </p:childTnLst>
                    </p:cTn>
                  </p:par>
                </p:childTnLst>
              </p:cTn>
              <p:nextCondLst>
                <p:cond evt="onClick" delay="0">
                  <p:tgtEl>
                    <p:spTgt spid="11"/>
                  </p:tgtEl>
                </p:cond>
              </p:nextCondLst>
            </p:seq>
            <p:audio>
              <p:cMediaNode vol="80000" showWhenStopped="0">
                <p:cTn id="34"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bldLst>
      <p:bldP spid="2" grpId="0"/>
      <p:bldP spid="5" grpId="0"/>
      <p:bldP spid="6" grpId="0"/>
      <p:bldP spid="7"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2209800" y="685800"/>
            <a:ext cx="3885744" cy="923330"/>
          </a:xfrm>
          <a:prstGeom prst="rect">
            <a:avLst/>
          </a:prstGeom>
          <a:noFill/>
          <a:ln>
            <a:noFill/>
          </a:ln>
          <a:effectLst>
            <a:glow rad="228600">
              <a:schemeClr val="accent6">
                <a:satMod val="175000"/>
                <a:alpha val="40000"/>
              </a:schemeClr>
            </a:glow>
          </a:effectLst>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solidFill>
                  <a:srgbClr val="FF0000"/>
                </a:solidFill>
                <a:effectLst>
                  <a:outerShdw blurRad="50800" dist="39000" dir="5460000" algn="tl">
                    <a:srgbClr val="000000">
                      <a:alpha val="38000"/>
                    </a:srgbClr>
                  </a:outerShdw>
                </a:effectLst>
              </a:rPr>
              <a:t>Mt. Vesuvius</a:t>
            </a:r>
            <a:endParaRPr lang="en-US" sz="5400" b="1" cap="none" spc="0" dirty="0">
              <a:ln w="11430"/>
              <a:solidFill>
                <a:srgbClr val="FF0000"/>
              </a:solidFill>
              <a:effectLst>
                <a:outerShdw blurRad="50800" dist="39000" dir="5460000" algn="tl">
                  <a:srgbClr val="000000">
                    <a:alpha val="38000"/>
                  </a:srgbClr>
                </a:outerShdw>
              </a:effectLst>
            </a:endParaRPr>
          </a:p>
        </p:txBody>
      </p:sp>
      <p:pic>
        <p:nvPicPr>
          <p:cNvPr id="5122" name="Picture 2" descr="http://t3.gstatic.com/images?q=tbn:9UEL6UHx8DRObM:http://www.tomgidwitz.com/main/30ebc460.jpg">
            <a:hlinkClick r:id="rId4"/>
          </p:cNvPr>
          <p:cNvPicPr>
            <a:picLocks noChangeAspect="1" noChangeArrowheads="1"/>
          </p:cNvPicPr>
          <p:nvPr/>
        </p:nvPicPr>
        <p:blipFill>
          <a:blip r:embed="rId5" cstate="print"/>
          <a:srcRect/>
          <a:stretch>
            <a:fillRect/>
          </a:stretch>
        </p:blipFill>
        <p:spPr bwMode="auto">
          <a:xfrm>
            <a:off x="7086600" y="228600"/>
            <a:ext cx="1873045" cy="1371600"/>
          </a:xfrm>
          <a:prstGeom prst="rect">
            <a:avLst/>
          </a:prstGeom>
          <a:noFill/>
        </p:spPr>
      </p:pic>
      <p:sp>
        <p:nvSpPr>
          <p:cNvPr id="5" name="TextBox 4"/>
          <p:cNvSpPr txBox="1"/>
          <p:nvPr/>
        </p:nvSpPr>
        <p:spPr>
          <a:xfrm>
            <a:off x="2057400" y="1905000"/>
            <a:ext cx="4800600" cy="1477328"/>
          </a:xfrm>
          <a:prstGeom prst="rect">
            <a:avLst/>
          </a:prstGeom>
          <a:noFill/>
        </p:spPr>
        <p:txBody>
          <a:bodyPr wrap="square" rtlCol="0">
            <a:spAutoFit/>
          </a:bodyPr>
          <a:lstStyle/>
          <a:p>
            <a:r>
              <a:rPr lang="en-US" b="1" dirty="0" smtClean="0">
                <a:solidFill>
                  <a:srgbClr val="FF0000"/>
                </a:solidFill>
                <a:latin typeface="AL Uncle Charles" pitchFamily="2" charset="0"/>
              </a:rPr>
              <a:t>Mt. Vesuvius  is located in Italy near Pompeii. It  has erupted a few times, the most famous of those eruptions was in 79 AD on the 26</a:t>
            </a:r>
            <a:r>
              <a:rPr lang="en-US" b="1" baseline="30000" dirty="0" smtClean="0">
                <a:solidFill>
                  <a:srgbClr val="FF0000"/>
                </a:solidFill>
                <a:latin typeface="AL Uncle Charles" pitchFamily="2" charset="0"/>
              </a:rPr>
              <a:t>th</a:t>
            </a:r>
            <a:r>
              <a:rPr lang="en-US" b="1" dirty="0" smtClean="0">
                <a:solidFill>
                  <a:srgbClr val="FF0000"/>
                </a:solidFill>
                <a:latin typeface="AL Uncle Charles" pitchFamily="2" charset="0"/>
              </a:rPr>
              <a:t> of May. Eight cubic kilometres of ash, dust and rocks was blasted out of the volcano and covered Pompeii. </a:t>
            </a:r>
            <a:endParaRPr lang="en-US" b="1" dirty="0">
              <a:solidFill>
                <a:srgbClr val="FF0000"/>
              </a:solidFill>
              <a:latin typeface="AL Uncle Charles" pitchFamily="2" charset="0"/>
            </a:endParaRPr>
          </a:p>
        </p:txBody>
      </p:sp>
      <p:pic>
        <p:nvPicPr>
          <p:cNvPr id="3" name="Picture 2" descr="http://t1.gstatic.com/images?q=tbn:-xXZ6MRV8rwVFM:http://www.bible-history.com/resource/mount-vesuvius-eruption-pompeii.jpg">
            <a:hlinkClick r:id="rId6"/>
          </p:cNvPr>
          <p:cNvPicPr>
            <a:picLocks noChangeAspect="1" noChangeArrowheads="1"/>
          </p:cNvPicPr>
          <p:nvPr/>
        </p:nvPicPr>
        <p:blipFill>
          <a:blip r:embed="rId7" cstate="print"/>
          <a:srcRect/>
          <a:stretch>
            <a:fillRect/>
          </a:stretch>
        </p:blipFill>
        <p:spPr bwMode="auto">
          <a:xfrm>
            <a:off x="7467600" y="4495800"/>
            <a:ext cx="1543050" cy="1707475"/>
          </a:xfrm>
          <a:prstGeom prst="rect">
            <a:avLst/>
          </a:prstGeom>
          <a:noFill/>
        </p:spPr>
      </p:pic>
      <p:sp>
        <p:nvSpPr>
          <p:cNvPr id="7" name="TextBox 6"/>
          <p:cNvSpPr txBox="1"/>
          <p:nvPr/>
        </p:nvSpPr>
        <p:spPr>
          <a:xfrm>
            <a:off x="2057400" y="3352800"/>
            <a:ext cx="4724400" cy="1754326"/>
          </a:xfrm>
          <a:prstGeom prst="rect">
            <a:avLst/>
          </a:prstGeom>
          <a:noFill/>
        </p:spPr>
        <p:txBody>
          <a:bodyPr wrap="square" rtlCol="0">
            <a:spAutoFit/>
          </a:bodyPr>
          <a:lstStyle/>
          <a:p>
            <a:r>
              <a:rPr lang="en-US" b="1" dirty="0" smtClean="0">
                <a:solidFill>
                  <a:srgbClr val="FF0000"/>
                </a:solidFill>
                <a:latin typeface="AL Uncle Charles" pitchFamily="2" charset="0"/>
              </a:rPr>
              <a:t>In 1743 the exploration of the ancient site began. When Mt. Vesuvius erupted, over 2,000 people were covered by lava and hot ash. When the lava set and the bodies of those people decayed a hole was left in the shape and position that the people died </a:t>
            </a:r>
            <a:r>
              <a:rPr lang="en-US" b="1" smtClean="0">
                <a:solidFill>
                  <a:srgbClr val="FF0000"/>
                </a:solidFill>
                <a:latin typeface="AL Uncle Charles" pitchFamily="2" charset="0"/>
              </a:rPr>
              <a:t>in.</a:t>
            </a:r>
            <a:endParaRPr lang="en-US" b="1" dirty="0">
              <a:solidFill>
                <a:srgbClr val="FF0000"/>
              </a:solidFill>
              <a:latin typeface="AL Uncle Charles" pitchFamily="2" charset="0"/>
            </a:endParaRPr>
          </a:p>
        </p:txBody>
      </p:sp>
      <p:pic>
        <p:nvPicPr>
          <p:cNvPr id="3074" name="Picture 2" descr="http://t2.gstatic.com/images?q=tbn:wwvyZ-Sb3KYIUM:http://www.mummytombs.com/pompeii/antiquarium.cast.dog.jpg">
            <a:hlinkClick r:id="rId8"/>
          </p:cNvPr>
          <p:cNvPicPr>
            <a:picLocks noChangeAspect="1" noChangeArrowheads="1"/>
          </p:cNvPicPr>
          <p:nvPr/>
        </p:nvPicPr>
        <p:blipFill>
          <a:blip r:embed="rId9" cstate="print"/>
          <a:srcRect/>
          <a:stretch>
            <a:fillRect/>
          </a:stretch>
        </p:blipFill>
        <p:spPr bwMode="auto">
          <a:xfrm>
            <a:off x="152400" y="4648200"/>
            <a:ext cx="1676400" cy="1550671"/>
          </a:xfrm>
          <a:prstGeom prst="rect">
            <a:avLst/>
          </a:prstGeom>
          <a:noFill/>
        </p:spPr>
      </p:pic>
      <p:sp>
        <p:nvSpPr>
          <p:cNvPr id="9" name="TextBox 8"/>
          <p:cNvSpPr txBox="1"/>
          <p:nvPr/>
        </p:nvSpPr>
        <p:spPr>
          <a:xfrm>
            <a:off x="152400" y="6248400"/>
            <a:ext cx="1524000" cy="461665"/>
          </a:xfrm>
          <a:prstGeom prst="rect">
            <a:avLst/>
          </a:prstGeom>
          <a:noFill/>
        </p:spPr>
        <p:txBody>
          <a:bodyPr wrap="square" rtlCol="0">
            <a:spAutoFit/>
          </a:bodyPr>
          <a:lstStyle/>
          <a:p>
            <a:r>
              <a:rPr lang="en-US" sz="1200" dirty="0" smtClean="0">
                <a:solidFill>
                  <a:schemeClr val="bg1"/>
                </a:solidFill>
              </a:rPr>
              <a:t>A plaster cast of a dog found in Pompeii</a:t>
            </a:r>
            <a:endParaRPr lang="en-US" sz="1200" dirty="0">
              <a:solidFill>
                <a:schemeClr val="bg1"/>
              </a:solidFill>
            </a:endParaRPr>
          </a:p>
        </p:txBody>
      </p:sp>
      <p:sp>
        <p:nvSpPr>
          <p:cNvPr id="10" name="TextBox 9"/>
          <p:cNvSpPr txBox="1"/>
          <p:nvPr/>
        </p:nvSpPr>
        <p:spPr>
          <a:xfrm>
            <a:off x="7391400" y="6248400"/>
            <a:ext cx="1752600" cy="461665"/>
          </a:xfrm>
          <a:prstGeom prst="rect">
            <a:avLst/>
          </a:prstGeom>
          <a:noFill/>
        </p:spPr>
        <p:txBody>
          <a:bodyPr wrap="square" rtlCol="0">
            <a:spAutoFit/>
          </a:bodyPr>
          <a:lstStyle/>
          <a:p>
            <a:r>
              <a:rPr lang="en-US" sz="1200" dirty="0" smtClean="0">
                <a:solidFill>
                  <a:schemeClr val="bg1"/>
                </a:solidFill>
              </a:rPr>
              <a:t>Recreation of Mt. Vesuvius erupting 79 AD.</a:t>
            </a:r>
            <a:endParaRPr lang="en-US" sz="1200" dirty="0">
              <a:solidFill>
                <a:schemeClr val="bg1"/>
              </a:solidFill>
            </a:endParaRPr>
          </a:p>
        </p:txBody>
      </p:sp>
      <p:sp>
        <p:nvSpPr>
          <p:cNvPr id="11" name="TextBox 10"/>
          <p:cNvSpPr txBox="1"/>
          <p:nvPr/>
        </p:nvSpPr>
        <p:spPr>
          <a:xfrm>
            <a:off x="152400" y="1905000"/>
            <a:ext cx="1676400" cy="461665"/>
          </a:xfrm>
          <a:prstGeom prst="rect">
            <a:avLst/>
          </a:prstGeom>
          <a:noFill/>
        </p:spPr>
        <p:txBody>
          <a:bodyPr wrap="square" rtlCol="0">
            <a:spAutoFit/>
          </a:bodyPr>
          <a:lstStyle/>
          <a:p>
            <a:r>
              <a:rPr lang="en-US" sz="1200" dirty="0" smtClean="0">
                <a:solidFill>
                  <a:schemeClr val="bg1"/>
                </a:solidFill>
              </a:rPr>
              <a:t>Plaster casts of people found in Pompeii</a:t>
            </a:r>
            <a:endParaRPr lang="en-US" sz="1200" dirty="0">
              <a:solidFill>
                <a:schemeClr val="bg1"/>
              </a:solidFill>
            </a:endParaRPr>
          </a:p>
        </p:txBody>
      </p:sp>
      <p:sp>
        <p:nvSpPr>
          <p:cNvPr id="12" name="TextBox 11"/>
          <p:cNvSpPr txBox="1"/>
          <p:nvPr/>
        </p:nvSpPr>
        <p:spPr>
          <a:xfrm>
            <a:off x="7162800" y="1676400"/>
            <a:ext cx="1828800" cy="461665"/>
          </a:xfrm>
          <a:prstGeom prst="rect">
            <a:avLst/>
          </a:prstGeom>
          <a:noFill/>
        </p:spPr>
        <p:txBody>
          <a:bodyPr wrap="square" rtlCol="0">
            <a:spAutoFit/>
          </a:bodyPr>
          <a:lstStyle/>
          <a:p>
            <a:r>
              <a:rPr lang="en-US" sz="1200" dirty="0" smtClean="0"/>
              <a:t>A 2</a:t>
            </a:r>
            <a:r>
              <a:rPr lang="en-US" sz="1200" baseline="30000" dirty="0" smtClean="0"/>
              <a:t>nd</a:t>
            </a:r>
            <a:r>
              <a:rPr lang="en-US" sz="1200" dirty="0" smtClean="0"/>
              <a:t> recreation of Mt. Vesuvius erupting 79 AD.</a:t>
            </a:r>
            <a:endParaRPr lang="en-US" sz="1200" dirty="0"/>
          </a:p>
        </p:txBody>
      </p:sp>
      <p:pic>
        <p:nvPicPr>
          <p:cNvPr id="14" name="MSj00974840000[1].wav">
            <a:hlinkClick r:id="" action="ppaction://media"/>
          </p:cNvPr>
          <p:cNvPicPr>
            <a:picLocks noRot="1" noChangeAspect="1"/>
          </p:cNvPicPr>
          <p:nvPr>
            <a:wavAudioFile r:embed="rId1" name="MSj00974840000[1].wav"/>
          </p:nvPr>
        </p:nvPicPr>
        <p:blipFill>
          <a:blip r:embed="rId10" cstate="print"/>
          <a:stretch>
            <a:fillRect/>
          </a:stretch>
        </p:blipFill>
        <p:spPr>
          <a:xfrm>
            <a:off x="990600" y="914400"/>
            <a:ext cx="304800" cy="304800"/>
          </a:xfrm>
          <a:prstGeom prst="rect">
            <a:avLst/>
          </a:prstGeom>
        </p:spPr>
      </p:pic>
      <p:pic>
        <p:nvPicPr>
          <p:cNvPr id="5124" name="Picture 4" descr="http://t2.gstatic.com/images?q=tbn:mCYK8CXCMl-ESM:http://lh6.google.com/RandRWassenaar/R6BxMQPcSrI/AAAAAAAACMM/QWI2qekpVqo/s800/pompeii-bodies.jpg">
            <a:hlinkClick r:id="rId11"/>
          </p:cNvPr>
          <p:cNvPicPr>
            <a:picLocks noChangeAspect="1" noChangeArrowheads="1"/>
          </p:cNvPicPr>
          <p:nvPr/>
        </p:nvPicPr>
        <p:blipFill>
          <a:blip r:embed="rId12" cstate="print"/>
          <a:srcRect/>
          <a:stretch>
            <a:fillRect/>
          </a:stretch>
        </p:blipFill>
        <p:spPr bwMode="auto">
          <a:xfrm>
            <a:off x="228600" y="228600"/>
            <a:ext cx="1556656" cy="1524000"/>
          </a:xfrm>
          <a:prstGeom prst="rect">
            <a:avLst/>
          </a:prstGeom>
          <a:noFill/>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3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7" presetClass="entr" presetSubtype="1"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3000" fill="hold"/>
                                        <p:tgtEl>
                                          <p:spTgt spid="7"/>
                                        </p:tgtEl>
                                        <p:attrNameLst>
                                          <p:attrName>ppt_x</p:attrName>
                                        </p:attrNameLst>
                                      </p:cBhvr>
                                      <p:tavLst>
                                        <p:tav tm="0">
                                          <p:val>
                                            <p:strVal val="#ppt_x"/>
                                          </p:val>
                                        </p:tav>
                                        <p:tav tm="100000">
                                          <p:val>
                                            <p:strVal val="#ppt_x"/>
                                          </p:val>
                                        </p:tav>
                                      </p:tavLst>
                                    </p:anim>
                                    <p:anim calcmode="lin" valueType="num">
                                      <p:cBhvr additive="base">
                                        <p:cTn id="12" dur="3000" fill="hold"/>
                                        <p:tgtEl>
                                          <p:spTgt spid="7"/>
                                        </p:tgtEl>
                                        <p:attrNameLst>
                                          <p:attrName>ppt_y</p:attrName>
                                        </p:attrNameLst>
                                      </p:cBhvr>
                                      <p:tavLst>
                                        <p:tav tm="0">
                                          <p:val>
                                            <p:strVal val="0-#ppt_h/2"/>
                                          </p:val>
                                        </p:tav>
                                        <p:tav tm="100000">
                                          <p:val>
                                            <p:strVal val="#ppt_y"/>
                                          </p:val>
                                        </p:tav>
                                      </p:tavLst>
                                    </p:anim>
                                  </p:childTnLst>
                                </p:cTn>
                              </p:par>
                              <p:par>
                                <p:cTn id="13" presetID="7"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3000" fill="hold"/>
                                        <p:tgtEl>
                                          <p:spTgt spid="3"/>
                                        </p:tgtEl>
                                        <p:attrNameLst>
                                          <p:attrName>ppt_x</p:attrName>
                                        </p:attrNameLst>
                                      </p:cBhvr>
                                      <p:tavLst>
                                        <p:tav tm="0">
                                          <p:val>
                                            <p:strVal val="0-#ppt_w/2"/>
                                          </p:val>
                                        </p:tav>
                                        <p:tav tm="100000">
                                          <p:val>
                                            <p:strVal val="#ppt_x"/>
                                          </p:val>
                                        </p:tav>
                                      </p:tavLst>
                                    </p:anim>
                                    <p:anim calcmode="lin" valueType="num">
                                      <p:cBhvr additive="base">
                                        <p:cTn id="16" dur="3000" fill="hold"/>
                                        <p:tgtEl>
                                          <p:spTgt spid="3"/>
                                        </p:tgtEl>
                                        <p:attrNameLst>
                                          <p:attrName>ppt_y</p:attrName>
                                        </p:attrNameLst>
                                      </p:cBhvr>
                                      <p:tavLst>
                                        <p:tav tm="0">
                                          <p:val>
                                            <p:strVal val="#ppt_y"/>
                                          </p:val>
                                        </p:tav>
                                        <p:tav tm="100000">
                                          <p:val>
                                            <p:strVal val="#ppt_y"/>
                                          </p:val>
                                        </p:tav>
                                      </p:tavLst>
                                    </p:anim>
                                  </p:childTnLst>
                                </p:cTn>
                              </p:par>
                              <p:par>
                                <p:cTn id="17" presetID="7" presetClass="entr" presetSubtype="4" fill="hold" nodeType="withEffect">
                                  <p:stCondLst>
                                    <p:cond delay="1000"/>
                                  </p:stCondLst>
                                  <p:childTnLst>
                                    <p:set>
                                      <p:cBhvr>
                                        <p:cTn id="18" dur="1" fill="hold">
                                          <p:stCondLst>
                                            <p:cond delay="0"/>
                                          </p:stCondLst>
                                        </p:cTn>
                                        <p:tgtEl>
                                          <p:spTgt spid="5122"/>
                                        </p:tgtEl>
                                        <p:attrNameLst>
                                          <p:attrName>style.visibility</p:attrName>
                                        </p:attrNameLst>
                                      </p:cBhvr>
                                      <p:to>
                                        <p:strVal val="visible"/>
                                      </p:to>
                                    </p:set>
                                    <p:anim calcmode="lin" valueType="num">
                                      <p:cBhvr additive="base">
                                        <p:cTn id="19" dur="2000" fill="hold"/>
                                        <p:tgtEl>
                                          <p:spTgt spid="5122"/>
                                        </p:tgtEl>
                                        <p:attrNameLst>
                                          <p:attrName>ppt_x</p:attrName>
                                        </p:attrNameLst>
                                      </p:cBhvr>
                                      <p:tavLst>
                                        <p:tav tm="0">
                                          <p:val>
                                            <p:strVal val="#ppt_x"/>
                                          </p:val>
                                        </p:tav>
                                        <p:tav tm="100000">
                                          <p:val>
                                            <p:strVal val="#ppt_x"/>
                                          </p:val>
                                        </p:tav>
                                      </p:tavLst>
                                    </p:anim>
                                    <p:anim calcmode="lin" valueType="num">
                                      <p:cBhvr additive="base">
                                        <p:cTn id="20" dur="2000" fill="hold"/>
                                        <p:tgtEl>
                                          <p:spTgt spid="5122"/>
                                        </p:tgtEl>
                                        <p:attrNameLst>
                                          <p:attrName>ppt_y</p:attrName>
                                        </p:attrNameLst>
                                      </p:cBhvr>
                                      <p:tavLst>
                                        <p:tav tm="0">
                                          <p:val>
                                            <p:strVal val="1+#ppt_h/2"/>
                                          </p:val>
                                        </p:tav>
                                        <p:tav tm="100000">
                                          <p:val>
                                            <p:strVal val="#ppt_y"/>
                                          </p:val>
                                        </p:tav>
                                      </p:tavLst>
                                    </p:anim>
                                  </p:childTnLst>
                                </p:cTn>
                              </p:par>
                              <p:par>
                                <p:cTn id="21" presetID="7" presetClass="entr" presetSubtype="2" fill="hold" nodeType="withEffect">
                                  <p:stCondLst>
                                    <p:cond delay="0"/>
                                  </p:stCondLst>
                                  <p:childTnLst>
                                    <p:set>
                                      <p:cBhvr>
                                        <p:cTn id="22" dur="1" fill="hold">
                                          <p:stCondLst>
                                            <p:cond delay="0"/>
                                          </p:stCondLst>
                                        </p:cTn>
                                        <p:tgtEl>
                                          <p:spTgt spid="5124"/>
                                        </p:tgtEl>
                                        <p:attrNameLst>
                                          <p:attrName>style.visibility</p:attrName>
                                        </p:attrNameLst>
                                      </p:cBhvr>
                                      <p:to>
                                        <p:strVal val="visible"/>
                                      </p:to>
                                    </p:set>
                                    <p:anim calcmode="lin" valueType="num">
                                      <p:cBhvr additive="base">
                                        <p:cTn id="23" dur="3000" fill="hold"/>
                                        <p:tgtEl>
                                          <p:spTgt spid="5124"/>
                                        </p:tgtEl>
                                        <p:attrNameLst>
                                          <p:attrName>ppt_x</p:attrName>
                                        </p:attrNameLst>
                                      </p:cBhvr>
                                      <p:tavLst>
                                        <p:tav tm="0">
                                          <p:val>
                                            <p:strVal val="1+#ppt_w/2"/>
                                          </p:val>
                                        </p:tav>
                                        <p:tav tm="100000">
                                          <p:val>
                                            <p:strVal val="#ppt_x"/>
                                          </p:val>
                                        </p:tav>
                                      </p:tavLst>
                                    </p:anim>
                                    <p:anim calcmode="lin" valueType="num">
                                      <p:cBhvr additive="base">
                                        <p:cTn id="24" dur="3000" fill="hold"/>
                                        <p:tgtEl>
                                          <p:spTgt spid="5124"/>
                                        </p:tgtEl>
                                        <p:attrNameLst>
                                          <p:attrName>ppt_y</p:attrName>
                                        </p:attrNameLst>
                                      </p:cBhvr>
                                      <p:tavLst>
                                        <p:tav tm="0">
                                          <p:val>
                                            <p:strVal val="#ppt_y"/>
                                          </p:val>
                                        </p:tav>
                                        <p:tav tm="100000">
                                          <p:val>
                                            <p:strVal val="#ppt_y"/>
                                          </p:val>
                                        </p:tav>
                                      </p:tavLst>
                                    </p:anim>
                                  </p:childTnLst>
                                </p:cTn>
                              </p:par>
                              <p:par>
                                <p:cTn id="25" presetID="2" presetClass="entr" presetSubtype="1" fill="hold" nodeType="withEffect">
                                  <p:stCondLst>
                                    <p:cond delay="1000"/>
                                  </p:stCondLst>
                                  <p:childTnLst>
                                    <p:set>
                                      <p:cBhvr>
                                        <p:cTn id="26" dur="1" fill="hold">
                                          <p:stCondLst>
                                            <p:cond delay="0"/>
                                          </p:stCondLst>
                                        </p:cTn>
                                        <p:tgtEl>
                                          <p:spTgt spid="3074"/>
                                        </p:tgtEl>
                                        <p:attrNameLst>
                                          <p:attrName>style.visibility</p:attrName>
                                        </p:attrNameLst>
                                      </p:cBhvr>
                                      <p:to>
                                        <p:strVal val="visible"/>
                                      </p:to>
                                    </p:set>
                                    <p:anim calcmode="lin" valueType="num">
                                      <p:cBhvr additive="base">
                                        <p:cTn id="27" dur="2000" fill="hold"/>
                                        <p:tgtEl>
                                          <p:spTgt spid="3074"/>
                                        </p:tgtEl>
                                        <p:attrNameLst>
                                          <p:attrName>ppt_x</p:attrName>
                                        </p:attrNameLst>
                                      </p:cBhvr>
                                      <p:tavLst>
                                        <p:tav tm="0">
                                          <p:val>
                                            <p:strVal val="#ppt_x"/>
                                          </p:val>
                                        </p:tav>
                                        <p:tav tm="100000">
                                          <p:val>
                                            <p:strVal val="#ppt_x"/>
                                          </p:val>
                                        </p:tav>
                                      </p:tavLst>
                                    </p:anim>
                                    <p:anim calcmode="lin" valueType="num">
                                      <p:cBhvr additive="base">
                                        <p:cTn id="28" dur="2000" fill="hold"/>
                                        <p:tgtEl>
                                          <p:spTgt spid="3074"/>
                                        </p:tgtEl>
                                        <p:attrNameLst>
                                          <p:attrName>ppt_y</p:attrName>
                                        </p:attrNameLst>
                                      </p:cBhvr>
                                      <p:tavLst>
                                        <p:tav tm="0">
                                          <p:val>
                                            <p:strVal val="0-#ppt_h/2"/>
                                          </p:val>
                                        </p:tav>
                                        <p:tav tm="100000">
                                          <p:val>
                                            <p:strVal val="#ppt_y"/>
                                          </p:val>
                                        </p:tav>
                                      </p:tavLst>
                                    </p:anim>
                                  </p:childTnLst>
                                </p:cTn>
                              </p:par>
                            </p:childTnLst>
                          </p:cTn>
                        </p:par>
                        <p:par>
                          <p:cTn id="29" fill="hold">
                            <p:stCondLst>
                              <p:cond delay="3000"/>
                            </p:stCondLst>
                            <p:childTnLst>
                              <p:par>
                                <p:cTn id="30" presetID="1" presetClass="mediacall" presetSubtype="0" fill="hold" nodeType="afterEffect">
                                  <p:stCondLst>
                                    <p:cond delay="0"/>
                                  </p:stCondLst>
                                  <p:childTnLst>
                                    <p:cmd type="call" cmd="playFrom(0.0)">
                                      <p:cBhvr>
                                        <p:cTn id="31" dur="2132"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32" fill="hold" display="0">
                  <p:stCondLst>
                    <p:cond delay="indefinite"/>
                  </p:stCondLst>
                  <p:endCondLst>
                    <p:cond evt="onNext" delay="0">
                      <p:tgtEl>
                        <p:sldTgt/>
                      </p:tgtEl>
                    </p:cond>
                    <p:cond evt="onPrev" delay="0">
                      <p:tgtEl>
                        <p:sldTgt/>
                      </p:tgtEl>
                    </p:cond>
                    <p:cond evt="onStopAudio" delay="0">
                      <p:tgtEl>
                        <p:sldTgt/>
                      </p:tgtEl>
                    </p:cond>
                  </p:endCondLst>
                </p:cTn>
                <p:tgtEl>
                  <p:spTgt spid="14"/>
                </p:tgtEl>
              </p:cMediaNode>
            </p:audio>
          </p:childTnLst>
        </p:cTn>
      </p:par>
    </p:tnLst>
    <p:bldLst>
      <p:bldP spid="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1247</TotalTime>
  <Words>1416</Words>
  <Application>Microsoft Office PowerPoint</Application>
  <PresentationFormat>On-screen Show (4:3)</PresentationFormat>
  <Paragraphs>97</Paragraphs>
  <Slides>13</Slides>
  <Notes>4</Notes>
  <HiddenSlides>0</HiddenSlides>
  <MMClips>11</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Miriam</dc:creator>
  <cp:lastModifiedBy>Miriam</cp:lastModifiedBy>
  <cp:revision>77</cp:revision>
  <dcterms:created xsi:type="dcterms:W3CDTF">2010-03-08T04:35:47Z</dcterms:created>
  <dcterms:modified xsi:type="dcterms:W3CDTF">2010-03-24T20:55:42Z</dcterms:modified>
</cp:coreProperties>
</file>